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10287000" cx="18288000"/>
  <p:notesSz cx="6858000" cy="9144000"/>
  <p:embeddedFontLst>
    <p:embeddedFont>
      <p:font typeface="Roboto Mono"/>
      <p:regular r:id="rId33"/>
      <p:bold r:id="rId34"/>
      <p:italic r:id="rId35"/>
      <p:boldItalic r:id="rId36"/>
    </p:embeddedFont>
    <p:embeddedFont>
      <p:font typeface="Comfortaa"/>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6BF643-D75A-4DB8-8D64-8584CD03D665}">
  <a:tblStyle styleId="{CB6BF643-D75A-4DB8-8D64-8584CD03D6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Mon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Mono-italic.fntdata"/><Relationship Id="rId12" Type="http://schemas.openxmlformats.org/officeDocument/2006/relationships/slide" Target="slides/slide6.xml"/><Relationship Id="rId34" Type="http://schemas.openxmlformats.org/officeDocument/2006/relationships/font" Target="fonts/RobotoMono-bold.fntdata"/><Relationship Id="rId15" Type="http://schemas.openxmlformats.org/officeDocument/2006/relationships/slide" Target="slides/slide9.xml"/><Relationship Id="rId37" Type="http://schemas.openxmlformats.org/officeDocument/2006/relationships/font" Target="fonts/Comfortaa-regular.fntdata"/><Relationship Id="rId14" Type="http://schemas.openxmlformats.org/officeDocument/2006/relationships/slide" Target="slides/slide8.xml"/><Relationship Id="rId36" Type="http://schemas.openxmlformats.org/officeDocument/2006/relationships/font" Target="fonts/RobotoMono-bol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Comfortaa-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b64a1f4e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Τα δύο σύνολα δεδομένων επιλέχθηκαν λόγω της ομοιότητάς τους, καθώς έχουν το ίδιο μέγεθος (60k images και 32x32 pixel διαστάσεις) και περιέχουν εικόνες παρόμοιας φύσης, γεγονός που επιτρέπει την πιο ομαλή σύγκριση των αποτελεσμάτων.</a:t>
            </a:r>
            <a:endParaRPr/>
          </a:p>
        </p:txBody>
      </p:sp>
      <p:sp>
        <p:nvSpPr>
          <p:cNvPr id="265" name="Google Shape;265;g30b64a1f4e4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b64a1f4e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30b64a1f4e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0b64a1f4e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0b64a1f4e4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0b64a1f4e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0b64a1f4e4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0b64a1f4e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30b64a1f4e4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u="sng"/>
              <a:t>CROSS-ENTROPY LOSS:</a:t>
            </a:r>
            <a:endParaRPr b="1" u="sng"/>
          </a:p>
          <a:p>
            <a:pPr indent="0" lvl="0" marL="0" rtl="0" algn="l">
              <a:spcBef>
                <a:spcPts val="0"/>
              </a:spcBef>
              <a:spcAft>
                <a:spcPts val="0"/>
              </a:spcAft>
              <a:buNone/>
            </a:pPr>
            <a:r>
              <a:rPr lang="en-US"/>
              <a:t>- </a:t>
            </a:r>
            <a:r>
              <a:rPr lang="en-US"/>
              <a:t>Σ με i=1 έως C yi *log(pi)</a:t>
            </a:r>
            <a:endParaRPr/>
          </a:p>
          <a:p>
            <a:pPr indent="0" lvl="0" marL="0" rtl="0" algn="l">
              <a:spcBef>
                <a:spcPts val="0"/>
              </a:spcBef>
              <a:spcAft>
                <a:spcPts val="0"/>
              </a:spcAft>
              <a:buNone/>
            </a:pPr>
            <a:r>
              <a:rPr lang="en-US"/>
              <a:t>yi= πραγματική ετικέτα δηλαδή 0 για σωστή κλάση και 0 για τις υπόλοιπες</a:t>
            </a:r>
            <a:endParaRPr/>
          </a:p>
          <a:p>
            <a:pPr indent="0" lvl="0" marL="0" rtl="0" algn="l">
              <a:spcBef>
                <a:spcPts val="0"/>
              </a:spcBef>
              <a:spcAft>
                <a:spcPts val="0"/>
              </a:spcAft>
              <a:buNone/>
            </a:pPr>
            <a:r>
              <a:rPr lang="en-US"/>
              <a:t>pi= πρόβλεψη μοντέλου (η πιθανότητα από τη softmax) για την κλάση i</a:t>
            </a:r>
            <a:endParaRPr/>
          </a:p>
          <a:p>
            <a:pPr indent="0" lvl="0" marL="0" rtl="0" algn="l">
              <a:spcBef>
                <a:spcPts val="0"/>
              </a:spcBef>
              <a:spcAft>
                <a:spcPts val="0"/>
              </a:spcAft>
              <a:buNone/>
            </a:pPr>
            <a:r>
              <a:rPr lang="en-US"/>
              <a:t>c= αριθμός κλάσεων</a:t>
            </a:r>
            <a:endParaRPr/>
          </a:p>
          <a:p>
            <a:pPr indent="0" lvl="0" marL="0" rtl="0" algn="l">
              <a:spcBef>
                <a:spcPts val="0"/>
              </a:spcBef>
              <a:spcAft>
                <a:spcPts val="0"/>
              </a:spcAft>
              <a:buNone/>
            </a:pPr>
            <a:r>
              <a:t/>
            </a:r>
            <a:endParaRPr/>
          </a:p>
          <a:p>
            <a:pPr indent="0" lvl="0" marL="0" rtl="0" algn="l">
              <a:spcBef>
                <a:spcPts val="0"/>
              </a:spcBef>
              <a:spcAft>
                <a:spcPts val="0"/>
              </a:spcAft>
              <a:buNone/>
            </a:pPr>
            <a:br>
              <a:rPr lang="en-US"/>
            </a:br>
            <a:r>
              <a:rPr lang="en-US"/>
              <a:t>πχ </a:t>
            </a:r>
            <a:r>
              <a:rPr lang="en-US"/>
              <a:t>[0.1,0.7,0.2]</a:t>
            </a:r>
            <a:endParaRPr/>
          </a:p>
          <a:p>
            <a:pPr indent="0" lvl="0" marL="0" rtl="0" algn="l">
              <a:spcBef>
                <a:spcPts val="0"/>
              </a:spcBef>
              <a:spcAft>
                <a:spcPts val="0"/>
              </a:spcAft>
              <a:buNone/>
            </a:pPr>
            <a:r>
              <a:rPr lang="en-US"/>
              <a:t>L= −[0⋅log(0.1)+1⋅log(0.7)+0⋅log(0.2)] = −log⁡(0.7) =  –log(0.7)= −log(0.7)</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u="sng"/>
              <a:t>MSE LOSS:</a:t>
            </a:r>
            <a:endParaRPr b="1" u="sng"/>
          </a:p>
          <a:p>
            <a:pPr indent="0" lvl="0" marL="0" rtl="0" algn="l">
              <a:spcBef>
                <a:spcPts val="0"/>
              </a:spcBef>
              <a:spcAft>
                <a:spcPts val="0"/>
              </a:spcAft>
              <a:buNone/>
            </a:pPr>
            <a:r>
              <a:rPr lang="en-US"/>
              <a:t>(1/n)*Σ με i=1 έως n (yi-yhati)^2</a:t>
            </a:r>
            <a:endParaRPr/>
          </a:p>
          <a:p>
            <a:pPr indent="0" lvl="0" marL="0" rtl="0" algn="l">
              <a:spcBef>
                <a:spcPts val="0"/>
              </a:spcBef>
              <a:spcAft>
                <a:spcPts val="0"/>
              </a:spcAft>
              <a:buNone/>
            </a:pPr>
            <a:r>
              <a:rPr lang="en-US"/>
              <a:t>yi = πραγματική τιμή</a:t>
            </a:r>
            <a:endParaRPr/>
          </a:p>
          <a:p>
            <a:pPr indent="0" lvl="0" marL="0" rtl="0" algn="l">
              <a:spcBef>
                <a:spcPts val="0"/>
              </a:spcBef>
              <a:spcAft>
                <a:spcPts val="0"/>
              </a:spcAft>
              <a:buNone/>
            </a:pPr>
            <a:r>
              <a:rPr lang="en-US"/>
              <a:t>yhati= προβλεπόμενη τιμή</a:t>
            </a:r>
            <a:endParaRPr/>
          </a:p>
          <a:p>
            <a:pPr indent="0" lvl="0" marL="0" rtl="0" algn="l">
              <a:spcBef>
                <a:spcPts val="0"/>
              </a:spcBef>
              <a:spcAft>
                <a:spcPts val="0"/>
              </a:spcAft>
              <a:buNone/>
            </a:pPr>
            <a:r>
              <a:rPr lang="en-US"/>
              <a:t>n= αριθμός δειγμάτων</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και αν έχουμε 3 κανάλια πχ rgb υπολογίζουμε στο κάθε κανάλι το mse τα προσθέτουμε και τα τρία και παίρνουμε τον μέσο όρο τους.</a:t>
            </a:r>
            <a:endParaRPr/>
          </a:p>
        </p:txBody>
      </p:sp>
      <p:sp>
        <p:nvSpPr>
          <p:cNvPr id="330" name="Google Shape;33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b64a1f4e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0b64a1f4e4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sz="1200">
              <a:solidFill>
                <a:schemeClr val="dk1"/>
              </a:solidFill>
              <a:latin typeface="Comfortaa"/>
              <a:ea typeface="Comfortaa"/>
              <a:cs typeface="Comfortaa"/>
              <a:sym typeface="Comfortaa"/>
            </a:endParaRPr>
          </a:p>
          <a:p>
            <a:pPr indent="0" lvl="0" marL="0" rtl="0" algn="just">
              <a:spcBef>
                <a:spcPts val="0"/>
              </a:spcBef>
              <a:spcAft>
                <a:spcPts val="0"/>
              </a:spcAft>
              <a:buNone/>
            </a:pPr>
            <a:r>
              <a:t/>
            </a:r>
            <a:endParaRPr b="1" sz="1200">
              <a:solidFill>
                <a:schemeClr val="dk1"/>
              </a:solidFill>
              <a:latin typeface="Comfortaa"/>
              <a:ea typeface="Comfortaa"/>
              <a:cs typeface="Comfortaa"/>
              <a:sym typeface="Comfortaa"/>
            </a:endParaRPr>
          </a:p>
          <a:p>
            <a:pPr indent="0" lvl="0" marL="0" rtl="0" algn="just">
              <a:spcBef>
                <a:spcPts val="0"/>
              </a:spcBef>
              <a:spcAft>
                <a:spcPts val="0"/>
              </a:spcAft>
              <a:buNone/>
            </a:pPr>
            <a:r>
              <a:t/>
            </a:r>
            <a:endParaRPr b="1" sz="1200">
              <a:solidFill>
                <a:schemeClr val="dk1"/>
              </a:solidFill>
              <a:latin typeface="Comfortaa"/>
              <a:ea typeface="Comfortaa"/>
              <a:cs typeface="Comfortaa"/>
              <a:sym typeface="Comfortaa"/>
            </a:endParaRPr>
          </a:p>
          <a:p>
            <a:pPr indent="0" lvl="0" marL="0" rtl="0" algn="just">
              <a:spcBef>
                <a:spcPts val="0"/>
              </a:spcBef>
              <a:spcAft>
                <a:spcPts val="0"/>
              </a:spcAft>
              <a:buNone/>
            </a:pPr>
            <a:r>
              <a:rPr b="1" lang="en-US" sz="1200">
                <a:solidFill>
                  <a:schemeClr val="dk1"/>
                </a:solidFill>
                <a:latin typeface="Comfortaa"/>
                <a:ea typeface="Comfortaa"/>
                <a:cs typeface="Comfortaa"/>
                <a:sym typeface="Comfortaa"/>
              </a:rPr>
              <a:t>Χωρίς data augmentation</a:t>
            </a:r>
            <a:r>
              <a:rPr lang="en-US" sz="1200">
                <a:solidFill>
                  <a:schemeClr val="dk1"/>
                </a:solidFill>
                <a:latin typeface="Comfortaa"/>
                <a:ea typeface="Comfortaa"/>
                <a:cs typeface="Comfortaa"/>
                <a:sym typeface="Comfortaa"/>
              </a:rPr>
              <a:t>: παράδειγμα random rotation ή randomflip</a:t>
            </a:r>
            <a:endParaRPr b="1" sz="400">
              <a:solidFill>
                <a:schemeClr val="dk1"/>
              </a:solidFill>
              <a:latin typeface="Comfortaa"/>
              <a:ea typeface="Comfortaa"/>
              <a:cs typeface="Comfortaa"/>
              <a:sym typeface="Comfortaa"/>
            </a:endParaRPr>
          </a:p>
          <a:p>
            <a:pPr indent="0" lvl="0" marL="0" rtl="0" algn="just">
              <a:spcBef>
                <a:spcPts val="0"/>
              </a:spcBef>
              <a:spcAft>
                <a:spcPts val="0"/>
              </a:spcAft>
              <a:buNone/>
            </a:pPr>
            <a:r>
              <a:t/>
            </a:r>
            <a:endParaRPr b="1" sz="1200">
              <a:solidFill>
                <a:schemeClr val="dk1"/>
              </a:solidFill>
              <a:latin typeface="Comfortaa"/>
              <a:ea typeface="Comfortaa"/>
              <a:cs typeface="Comfortaa"/>
              <a:sym typeface="Comfortaa"/>
            </a:endParaRPr>
          </a:p>
          <a:p>
            <a:pPr indent="0" lvl="0" marL="0" rtl="0" algn="just">
              <a:spcBef>
                <a:spcPts val="0"/>
              </a:spcBef>
              <a:spcAft>
                <a:spcPts val="0"/>
              </a:spcAft>
              <a:buClr>
                <a:schemeClr val="dk1"/>
              </a:buClr>
              <a:buSzPts val="1100"/>
              <a:buFont typeface="Arial"/>
              <a:buNone/>
            </a:pPr>
            <a:r>
              <a:rPr b="1" lang="en-US" sz="1200">
                <a:solidFill>
                  <a:schemeClr val="dk1"/>
                </a:solidFill>
                <a:latin typeface="Comfortaa"/>
                <a:ea typeface="Comfortaa"/>
                <a:cs typeface="Comfortaa"/>
                <a:sym typeface="Comfortaa"/>
              </a:rPr>
              <a:t>Δεν πραγματοποιήθηκε εκτενές hyperparameter tuning στο downstream task:</a:t>
            </a:r>
            <a:endParaRPr b="1" sz="1200">
              <a:solidFill>
                <a:schemeClr val="dk1"/>
              </a:solidFill>
              <a:latin typeface="Comfortaa"/>
              <a:ea typeface="Comfortaa"/>
              <a:cs typeface="Comfortaa"/>
              <a:sym typeface="Comfortaa"/>
            </a:endParaRPr>
          </a:p>
          <a:p>
            <a:pPr indent="-304800" lvl="0" marL="457200" rtl="0" algn="just">
              <a:spcBef>
                <a:spcPts val="0"/>
              </a:spcBef>
              <a:spcAft>
                <a:spcPts val="0"/>
              </a:spcAft>
              <a:buClr>
                <a:schemeClr val="dk1"/>
              </a:buClr>
              <a:buSzPts val="1200"/>
              <a:buFont typeface="Comfortaa"/>
              <a:buChar char="●"/>
            </a:pPr>
            <a:r>
              <a:rPr lang="en-US" sz="1200">
                <a:solidFill>
                  <a:schemeClr val="dk1"/>
                </a:solidFill>
                <a:latin typeface="Comfortaa"/>
                <a:ea typeface="Comfortaa"/>
                <a:cs typeface="Comfortaa"/>
                <a:sym typeface="Comfortaa"/>
              </a:rPr>
              <a:t>Στόχος μας ήταν η δημιουργία ενός ισοδύναμου πειραματικού περιβάλλοντος για τη σύγκριση των μεθόδων. Για τον λόγο αυτό, δεν προσαρμόσαμε τις υπερπαραμέτρους ανάλογα με τα pretrained weights, αλλά τις διατηρήσαμε ίδιες με αυτές που χρησιμοποιήθηκαν για τα random weights ώστε η μόνη διαφορά να είναι τα αρχικοποιημένα βάρη (pretrained και random).</a:t>
            </a:r>
            <a:endParaRPr sz="300"/>
          </a:p>
        </p:txBody>
      </p:sp>
      <p:sp>
        <p:nvSpPr>
          <p:cNvPr id="346" name="Google Shape;34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0b64a1f4e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dk1"/>
                </a:solidFill>
                <a:latin typeface="Comfortaa"/>
                <a:ea typeface="Comfortaa"/>
                <a:cs typeface="Comfortaa"/>
                <a:sym typeface="Comfortaa"/>
              </a:rPr>
              <a:t>Ταχύτητα Επίτευξης Ικανοποιητικής Επίδοσης:</a:t>
            </a:r>
            <a:endParaRPr b="1" sz="1200">
              <a:solidFill>
                <a:schemeClr val="dk1"/>
              </a:solidFill>
              <a:latin typeface="Comfortaa"/>
              <a:ea typeface="Comfortaa"/>
              <a:cs typeface="Comfortaa"/>
              <a:sym typeface="Comfortaa"/>
            </a:endParaRPr>
          </a:p>
          <a:p>
            <a:pPr indent="-304800" lvl="0" marL="457200" rtl="0" algn="l">
              <a:spcBef>
                <a:spcPts val="0"/>
              </a:spcBef>
              <a:spcAft>
                <a:spcPts val="0"/>
              </a:spcAft>
              <a:buClr>
                <a:schemeClr val="dk1"/>
              </a:buClr>
              <a:buSzPts val="1200"/>
              <a:buFont typeface="Comfortaa"/>
              <a:buChar char="●"/>
            </a:pPr>
            <a:r>
              <a:rPr lang="en-US" sz="1200">
                <a:solidFill>
                  <a:schemeClr val="dk1"/>
                </a:solidFill>
                <a:latin typeface="Comfortaa"/>
                <a:ea typeface="Comfortaa"/>
                <a:cs typeface="Comfortaa"/>
                <a:sym typeface="Comfortaa"/>
              </a:rPr>
              <a:t>Εξετάσαμε το πόσο γρήγορα κάθε proxy task επιτυγχάνει υψηλή επίδοση. Δηλαδή, μας ενδιαφέρει να δούμε όχι μόνο ποιο task αποδίδει καλύτερα, αλλά και ποιο μπορεί να φτάσει σε ένα ικανοποιητικό επίπεδο ακρίβειας σε λιγότερες εποχές εκπαίδευσης. Για παράδειγμα, εάν ένα μοντέλο που έχει εκπαιδευτεί με SSL μπορεί να φτάσει σε ικανοποιητικό επίπεδο ακρίβειας με λιγότερες εποχές σε σχέση με τυχαία βάρη, τότε αυτό θα ήταν οικονομικά και χρονικά πιο αποδοτικό.</a:t>
            </a:r>
            <a:endParaRPr sz="500"/>
          </a:p>
        </p:txBody>
      </p:sp>
      <p:sp>
        <p:nvSpPr>
          <p:cNvPr id="368" name="Google Shape;368;g30b64a1f4e4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cbde7be1d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Η </a:t>
            </a:r>
            <a:r>
              <a:rPr b="1" lang="en-US" sz="1000">
                <a:solidFill>
                  <a:schemeClr val="dk1"/>
                </a:solidFill>
              </a:rPr>
              <a:t>συνέλιξη</a:t>
            </a:r>
            <a:r>
              <a:rPr lang="en-US" sz="1000">
                <a:solidFill>
                  <a:schemeClr val="dk1"/>
                </a:solidFill>
              </a:rPr>
              <a:t> (convolution) σε συνελικτικά νευρωνικά δίκτυα (</a:t>
            </a:r>
            <a:r>
              <a:rPr b="1" lang="en-US" sz="1000">
                <a:solidFill>
                  <a:schemeClr val="dk1"/>
                </a:solidFill>
              </a:rPr>
              <a:t>CNNs</a:t>
            </a:r>
            <a:r>
              <a:rPr lang="en-US" sz="1000">
                <a:solidFill>
                  <a:schemeClr val="dk1"/>
                </a:solidFill>
              </a:rPr>
              <a:t>) είναι μια μαθηματική πράξη που εφαρμόζει ένα μικρό φίλτρο (kernel) πάνω στην εικόνα ή στα δεδομένα εισόδου για να ανιχνεύσει χαρακτηριστικά όπως ακμές, υφές ή σχήματα.</a:t>
            </a:r>
            <a:endParaRPr sz="10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200">
                <a:solidFill>
                  <a:schemeClr val="dk1"/>
                </a:solidFill>
              </a:rPr>
              <a:t>Πώς λειτουργεί:</a:t>
            </a:r>
            <a:endParaRPr b="1" sz="12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rPr>
              <a:t>Ένα </a:t>
            </a:r>
            <a:r>
              <a:rPr b="1" lang="en-US" sz="1000">
                <a:solidFill>
                  <a:schemeClr val="dk1"/>
                </a:solidFill>
              </a:rPr>
              <a:t>φίλτρο (kernel)</a:t>
            </a:r>
            <a:r>
              <a:rPr lang="en-US" sz="1000">
                <a:solidFill>
                  <a:schemeClr val="dk1"/>
                </a:solidFill>
              </a:rPr>
              <a:t>, συνήθως μικρότερο από την εικόνα (π.χ., 3x3 ή 5x5 pixels), μετακινείται (συνέλιξη) πάνω από την εικόνα και υπολογίζει την τιμή του dot product μεταξύ των τιμών των pixel και των τιμών του φίλτρου.</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US" sz="1000">
                <a:solidFill>
                  <a:schemeClr val="dk1"/>
                </a:solidFill>
              </a:rPr>
              <a:t>Το αποτέλεσμα είναι ένας </a:t>
            </a:r>
            <a:r>
              <a:rPr b="1" lang="en-US" sz="1000">
                <a:solidFill>
                  <a:schemeClr val="dk1"/>
                </a:solidFill>
              </a:rPr>
              <a:t>χάρτης χαρακτηριστικών (feature map)</a:t>
            </a:r>
            <a:r>
              <a:rPr lang="en-US" sz="1000">
                <a:solidFill>
                  <a:schemeClr val="dk1"/>
                </a:solidFill>
              </a:rPr>
              <a:t>, που αποκαλύπτει σημαντικά χαρακτηριστικά της εικόνας σε κάθε βήμα.</a:t>
            </a:r>
            <a:endParaRPr sz="10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200">
                <a:solidFill>
                  <a:schemeClr val="dk1"/>
                </a:solidFill>
              </a:rPr>
              <a:t>Στόχος:</a:t>
            </a:r>
            <a:endParaRPr b="1" sz="12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US" sz="1000">
                <a:solidFill>
                  <a:schemeClr val="dk1"/>
                </a:solidFill>
              </a:rPr>
              <a:t>Η συνέλιξη βοηθά το CNN να εντοπίσει τοπικά χαρακτηριστικά, όπως ακμές και γωνίες, τα οποία στη συνέχεια συνδυάζονται σε ανώτερα επίπεδα του δικτύου για πιο σύνθετες αναπαραστάσεις (όπως αντικείμενα ή σχήματα).</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000">
                <a:solidFill>
                  <a:schemeClr val="dk1"/>
                </a:solidFill>
              </a:rPr>
              <a:t>Με αυτήν</a:t>
            </a:r>
            <a:r>
              <a:rPr lang="en-US" sz="1200">
                <a:solidFill>
                  <a:schemeClr val="dk1"/>
                </a:solidFill>
              </a:rPr>
              <a:t> τη διαδικασία, το CNN μαθαίνει αυτόματα τα καλύτερα φίλτρα για να ανιχνεύσει συγκεκριμένα χαρακτηριστικά που είναι σημαντικά για την εργασία που επιλύει, όπως ταξινόμηση εικόνων.</a:t>
            </a:r>
            <a:endParaRPr sz="1200">
              <a:solidFill>
                <a:schemeClr val="dk1"/>
              </a:solidFill>
            </a:endParaRPr>
          </a:p>
          <a:p>
            <a:pPr indent="0" lvl="0" marL="0" rtl="0" algn="l">
              <a:spcBef>
                <a:spcPts val="1200"/>
              </a:spcBef>
              <a:spcAft>
                <a:spcPts val="0"/>
              </a:spcAft>
              <a:buNone/>
            </a:pPr>
            <a:r>
              <a:t/>
            </a:r>
            <a:endParaRPr/>
          </a:p>
        </p:txBody>
      </p:sp>
      <p:sp>
        <p:nvSpPr>
          <p:cNvPr id="98" name="Google Shape;98;g30cbde7be1d_1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0b64a1f4e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30b64a1f4e4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0b64a1f4e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30b64a1f4e4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0b64a1f4e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30b64a1f4e4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0b64a1f4e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δευτερο μωβ μπουλετ: </a:t>
            </a:r>
            <a:r>
              <a:rPr lang="en-US" sz="1300">
                <a:solidFill>
                  <a:schemeClr val="dk1"/>
                </a:solidFill>
                <a:latin typeface="Calibri"/>
                <a:ea typeface="Calibri"/>
                <a:cs typeface="Calibri"/>
                <a:sym typeface="Calibri"/>
              </a:rPr>
              <a:t>Επομένως αυτό μας δείχνει ότι το μοντέλο έμαθε χαρακτηριστικά που σχετίζονται με τον προσανατολισμό των αντικειμένων, το χρώμα και τη συνοχή των εικόνων και όχι με βάση την κλάση της κάθε εικόνας. αλλωστε δεν χρησιμοποιήθηκε ποτε η κλαση της κάθε εικόνας.</a:t>
            </a:r>
            <a:r>
              <a:rPr b="1" lang="en-US" sz="1300" u="sng">
                <a:solidFill>
                  <a:schemeClr val="dk1"/>
                </a:solidFill>
                <a:latin typeface="Calibri"/>
                <a:ea typeface="Calibri"/>
                <a:cs typeface="Calibri"/>
                <a:sym typeface="Calibri"/>
              </a:rPr>
              <a:t> Eπομένως, ο ισχυρισμός ότι το μοντέλο έμαθε από τα labels, ακόμα και αν δεν τα χρησιμοποιήσαμε άμεσα, δεν ευσταθεί</a:t>
            </a:r>
            <a:r>
              <a:rPr lang="en-US" sz="1300">
                <a:solidFill>
                  <a:schemeClr val="dk1"/>
                </a:solidFill>
                <a:latin typeface="Calibri"/>
                <a:ea typeface="Calibri"/>
                <a:cs typeface="Calibri"/>
                <a:sym typeface="Calibri"/>
              </a:rPr>
              <a:t> διότι τα αποτελέσματα επιβεβαιώνουν ότι το μοντέλο μαθαίνει βάσει χαρακτηριστικών όπως ο προσανατολισμός, το χρώμα και η συνοχή της εικόνας, και όχι βάσει των κλάσεων των εικόνων. </a:t>
            </a:r>
            <a:endParaRPr sz="400">
              <a:latin typeface="Calibri"/>
              <a:ea typeface="Calibri"/>
              <a:cs typeface="Calibri"/>
              <a:sym typeface="Calibri"/>
            </a:endParaRPr>
          </a:p>
        </p:txBody>
      </p:sp>
      <p:sp>
        <p:nvSpPr>
          <p:cNvPr id="423" name="Google Shape;423;g30b64a1f4e4_0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0b64a1f4e4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US" sz="1400">
                <a:solidFill>
                  <a:schemeClr val="dk1"/>
                </a:solidFill>
                <a:latin typeface="Calibri"/>
                <a:ea typeface="Calibri"/>
                <a:cs typeface="Calibri"/>
                <a:sym typeface="Calibri"/>
              </a:rPr>
              <a:t>Είναι εμφανές στα διαγράμματα που απεικονίζουν την ακρίβεια ανά εποχή ότι η ταχύτητα με την οποία τα proxy tasks επιτρέπουν στο μοντέλο να φτάσει σε υψηλά επίπεδα απόδοσης είναι πολύ μεγαλύτερη σε σχέση με τα τυχαία βάρη. Συγκεκριμένα, στο CIFAR-10, με τα τρία proxy tasks (rotation prediction, colorization, inpainting) έχουμε επιτύχει accuracy 75% στις πρώτες 5 εποχές (epochs) και με τα τρία pretrained weights, ενώ φτάνουμε στο 80% στις πρώτες 10 εποχές. Μετά από εκεί, το καθένα συγκλίνει αντίστοιχα στις τελικές τιμές που αναφέραμε παραπάνω. Αντίθετα, με τα random weights, στην 5η εποχή το accuracy είναι περίπου 40-45% και στις 10 εποχές φτάνει περίπου στο 61%. </a:t>
            </a:r>
            <a:endParaRPr sz="1400">
              <a:solidFill>
                <a:schemeClr val="dk1"/>
              </a:solidFill>
              <a:latin typeface="Calibri"/>
              <a:ea typeface="Calibri"/>
              <a:cs typeface="Calibri"/>
              <a:sym typeface="Calibri"/>
            </a:endParaRPr>
          </a:p>
          <a:p>
            <a:pPr indent="0" lvl="0" marL="0" rtl="0" algn="just">
              <a:spcBef>
                <a:spcPts val="0"/>
              </a:spcBef>
              <a:spcAft>
                <a:spcPts val="0"/>
              </a:spcAft>
              <a:buNone/>
            </a:pPr>
            <a:r>
              <a:t/>
            </a:r>
            <a:endParaRPr sz="1400">
              <a:solidFill>
                <a:schemeClr val="dk1"/>
              </a:solidFill>
              <a:latin typeface="Calibri"/>
              <a:ea typeface="Calibri"/>
              <a:cs typeface="Calibri"/>
              <a:sym typeface="Calibri"/>
            </a:endParaRPr>
          </a:p>
          <a:p>
            <a:pPr indent="0" lvl="0" marL="0" rtl="0" algn="just">
              <a:spcBef>
                <a:spcPts val="0"/>
              </a:spcBef>
              <a:spcAft>
                <a:spcPts val="0"/>
              </a:spcAft>
              <a:buNone/>
            </a:pPr>
            <a:r>
              <a:rPr lang="en-US" sz="1400">
                <a:solidFill>
                  <a:schemeClr val="dk1"/>
                </a:solidFill>
                <a:latin typeface="Calibri"/>
                <a:ea typeface="Calibri"/>
                <a:cs typeface="Calibri"/>
                <a:sym typeface="Calibri"/>
              </a:rPr>
              <a:t>Η εικόνα δείχνει ότι, γενικότερα στο transfer learning, στην αρχή της εκπαίδευσης έχουμε μια υψηλότερη αρχική τιμή (higher start), στις πρώτες 114 εποχές παρατηρείται μια μεγαλύτερη κλίση (higher slope), και προς τα τέλη της εκπαίδευσης παρατηρείται μια υψηλότερη ασύμπτωτη τιμή (higher asymptote). Αυτή η ανάλυση επιβεβαιώνει τη λογική των μετρήσεών μας, η οποία αποτυπώνεται ξεκάθαρα στα διαγράμματα, δείχνοντας ότι τα pretrained weights προσφέρουν ταχύτερη και υψηλότερη επίδοση σε σχέση με τα τυχαία βάρη. </a:t>
            </a:r>
            <a:endParaRPr sz="1400">
              <a:solidFill>
                <a:schemeClr val="dk1"/>
              </a:solidFill>
              <a:latin typeface="Calibri"/>
              <a:ea typeface="Calibri"/>
              <a:cs typeface="Calibri"/>
              <a:sym typeface="Calibri"/>
            </a:endParaRPr>
          </a:p>
          <a:p>
            <a:pPr indent="0" lvl="0" marL="0" rtl="0" algn="just">
              <a:spcBef>
                <a:spcPts val="0"/>
              </a:spcBef>
              <a:spcAft>
                <a:spcPts val="0"/>
              </a:spcAft>
              <a:buNone/>
            </a:pPr>
            <a:r>
              <a:t/>
            </a:r>
            <a:endParaRPr sz="14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US" sz="1400">
                <a:solidFill>
                  <a:schemeClr val="dk1"/>
                </a:solidFill>
                <a:latin typeface="Calibri"/>
                <a:ea typeface="Calibri"/>
                <a:cs typeface="Calibri"/>
                <a:sym typeface="Calibri"/>
              </a:rPr>
              <a:t>Όλα τα pretrained weights από τα αντίστοιχα proxy tasks παρουσίασαν καλύτερες επιδόσεις σε σχέση με τα random weights. Η σειρά από το καλύτερο προς το χειρότερο ήταν: 1) Image Inpainting, 2) Image Colorization, 3) Image Rotation Prediction. Αυτό μας δείχνει ότι το Image Inpainting ήταν το πιο αποδοτικό task, πιθανώς επειδή είναι μια σύνθετη διεργασία που απαιτεί από το μοντέλο να μάθει πώς να συμπληρώνει κενά στις εικόνες, διατηρώντας τη συνοχή τους. Αυτή η διαδικασία αναγκάζει το δίκτυο να κατανοήσει τόσο το περιεχόμενο της εικόνας όσο και το ευρύτερο πλαίσιο (context) της, ενισχύοντας έτσι την ικανότητά του να αναπαριστά πολύπλοκες σχέσεις και χαρακτηριστικά. Από την άλλη, το Image Rotation Prediction αποδείχθηκε πιο "αδύναμο", καθώς είναι μια πιο απλή διεργασία που εστιάζει μόνο στον προσανατολισμό των αντικειμένων. Αν και παρέχει κάποια χρήσιμη πληροφορία στο μοντέλο, δεν είναι τόσο πλούσιο σε χαρακτηριστικά όσο τα άλλα δύο tasks, με αποτέλεσμα η πληροφορία που μεταφέρει να είναι λιγότερο χρήσιμη στο downstream task, όπως φαίνεται από τις ελαφρώς αυξημένες, αλλά περιορισμένες, επιδόσεις του. </a:t>
            </a:r>
            <a:r>
              <a:rPr lang="en-US" sz="1500">
                <a:solidFill>
                  <a:schemeClr val="dk1"/>
                </a:solidFill>
                <a:latin typeface="Calibri"/>
                <a:ea typeface="Calibri"/>
                <a:cs typeface="Calibri"/>
                <a:sym typeface="Calibri"/>
              </a:rPr>
              <a:t>Ωστόσο, οι επιδόσεις των προεκπαιδευμένων βαρών από αυτό το task είναι still καλύτερες από αυτές των τυχαία αρχικοποιημένων βαρών.</a:t>
            </a:r>
            <a:r>
              <a:rPr lang="en-US"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445" name="Google Shape;445;g30b64a1f4e4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t>Το κίνητρο για να δημιουργηθεί η Αυτο-Εποπτευόμενη μάθηση</a:t>
            </a:r>
            <a:endParaRPr u="sng"/>
          </a:p>
          <a:p>
            <a:pPr indent="0" lvl="0" marL="0" rtl="0" algn="l">
              <a:spcBef>
                <a:spcPts val="0"/>
              </a:spcBef>
              <a:spcAft>
                <a:spcPts val="0"/>
              </a:spcAft>
              <a:buNone/>
            </a:pPr>
            <a:r>
              <a:rPr lang="en-US"/>
              <a:t>Τα τελευταία χρόνια, η Βαθιά Μάθηση (Deep Learning - DL) και οι εφαρμογές της στην Υπολογιστική Όραση (Computer Vision - CV) έχουν σημειώσει ραγδαία εξέλιξη. Ωστόσο, πολλά σύνολα δεδομένων (datasets) παραμένουν ανεκμετάλλευτα, καθώς δεν είναι επισημασμένα (unlabeled). Η επισήμανση αυτών των δεδομένων είναι μια χρονοβόρα διαδικασία και απαιτεί συχνά την παρέμβαση εξειδικευμένων ατόμων, γεγονός που καθιστά δύσκολη τη χρήση τους. Σε αυτό το σημείο, η λύση έρχεται μέσω της Αυτο εποπτευόμενης Μάθησης (Self-Supervised Learning - SSL), η οποία χρησιμοποιεί έμμεσες διεργασίες (proxy/pretext tasks) για να εκπαιδεύσει μοντέλα χωρίς την ανάγκη επισημάνσεων.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t>Τρόπος Λειτουργίας</a:t>
            </a:r>
            <a:endParaRPr u="sng"/>
          </a:p>
          <a:p>
            <a:pPr indent="0" lvl="0" marL="0" rtl="0" algn="l">
              <a:spcBef>
                <a:spcPts val="0"/>
              </a:spcBef>
              <a:spcAft>
                <a:spcPts val="0"/>
              </a:spcAft>
              <a:buNone/>
            </a:pPr>
            <a:r>
              <a:rPr lang="en-US"/>
              <a:t>Σε αυτές τις έμμεσες διεργασίες, το μοντέλο δημιουργεί τις δικές του ετικέτες (labels) παραμορφώνοντας ή μετασχηματίζοντας τα δεδομένα με σκοπό να μάθει χρήσιμα χαρακτηριστικά, όπως ο προσανατολισμός των αντικειμένων, τα χρώματα και η συνοχή των εικόνων, τα οποία μπορεί να αξιοποιήσει σε άλλες εργασίες όπως η Ταξινόμηση Εικόνων (Image Classification) ή η Ανίχνευση Αντικειμένων (Object Detection).</a:t>
            </a:r>
            <a:endParaRPr/>
          </a:p>
          <a:p>
            <a:pPr indent="0" lvl="0" marL="0" rtl="0" algn="l">
              <a:spcBef>
                <a:spcPts val="0"/>
              </a:spcBef>
              <a:spcAft>
                <a:spcPts val="0"/>
              </a:spcAft>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cbde7be1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t>Το κίνητρο για να δημιουργηθεί η Αυτο-Εποπτευόμενη μάθηση</a:t>
            </a:r>
            <a:endParaRPr u="sng"/>
          </a:p>
          <a:p>
            <a:pPr indent="0" lvl="0" marL="0" rtl="0" algn="l">
              <a:spcBef>
                <a:spcPts val="0"/>
              </a:spcBef>
              <a:spcAft>
                <a:spcPts val="0"/>
              </a:spcAft>
              <a:buNone/>
            </a:pPr>
            <a:r>
              <a:rPr lang="en-US"/>
              <a:t>Τα τελευταία χρόνια, η Βαθιά Μάθηση (Deep Learning - DL) και οι εφαρμογές της στην Υπολογιστική Όραση (Computer Vision - CV) έχουν σημειώσει ραγδαία εξέλιξη. Ωστόσο, πολλά σύνολα δεδομένων (datasets) παραμένουν ανεκμετάλλευτα, καθώς δεν είναι επισημασμένα (unlabeled). Η επισήμανση αυτών των δεδομένων είναι μια χρονοβόρα διαδικασία και απαιτεί συχνά την παρέμβαση εξειδικευμένων ατόμων, γεγονός που καθιστά δύσκολη τη χρήση τους. Σε αυτό το σημείο, η λύση έρχεται μέσω της Αυτο εποπτευόμενης Μάθησης (Self-Supervised Learning - SSL), η οποία χρησιμοποιεί έμμεσες διεργασίες (proxy/pretext tasks) για να εκπαιδεύσει μοντέλα χωρίς την ανάγκη επισημάνσεων.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t>Τρόπος Λειτουργίας</a:t>
            </a:r>
            <a:endParaRPr u="sng"/>
          </a:p>
          <a:p>
            <a:pPr indent="0" lvl="0" marL="0" rtl="0" algn="l">
              <a:spcBef>
                <a:spcPts val="0"/>
              </a:spcBef>
              <a:spcAft>
                <a:spcPts val="0"/>
              </a:spcAft>
              <a:buNone/>
            </a:pPr>
            <a:r>
              <a:rPr lang="en-US"/>
              <a:t>Σε αυτές τις έμμεσες διεργασίες, το μοντέλο δημιουργεί τις δικές του ετικέτες (labels) παραμορφώνοντας ή μετασχηματίζοντας τα δεδομένα με σκοπό να μάθει χρήσιμα χαρακτηριστικά, όπως ο προσανατολισμός των αντικειμένων, τα χρώματα και η συνοχή των εικόνων, τα οποία μπορεί να αξιοποιήσει σε άλλες εργασίες όπως η Ταξινόμηση Εικόνων (Image Classification) ή η Ανίχνευση Αντικειμένων (Object Detection).</a:t>
            </a:r>
            <a:endParaRPr/>
          </a:p>
          <a:p>
            <a:pPr indent="0" lvl="0" marL="0" rtl="0" algn="l">
              <a:spcBef>
                <a:spcPts val="0"/>
              </a:spcBef>
              <a:spcAft>
                <a:spcPts val="0"/>
              </a:spcAft>
              <a:buNone/>
            </a:pPr>
            <a:r>
              <a:t/>
            </a:r>
            <a:endParaRPr/>
          </a:p>
        </p:txBody>
      </p:sp>
      <p:sp>
        <p:nvSpPr>
          <p:cNvPr id="128" name="Google Shape;128;g30cbde7be1d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Προεπεξεργασία Δεδομένων</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t>Normalization (mean ,std):</a:t>
            </a:r>
            <a:r>
              <a:rPr lang="en-US">
                <a:solidFill>
                  <a:schemeClr val="dk1"/>
                </a:solidFill>
              </a:rPr>
              <a:t> </a:t>
            </a:r>
            <a:r>
              <a:rPr b="1" lang="en-US">
                <a:solidFill>
                  <a:schemeClr val="dk1"/>
                </a:solidFill>
              </a:rPr>
              <a:t>Normalization (mean, std)</a:t>
            </a:r>
            <a:r>
              <a:rPr lang="en-US">
                <a:solidFill>
                  <a:schemeClr val="dk1"/>
                </a:solidFill>
              </a:rPr>
              <a:t> είναι μια διαδικασία που εφαρμόζεται σε κάθε εικόνα προκειμένου να φέρει τις τιμές των pixel σε ένα συγκεκριμένο εύρος και να βελτιώσει τη σύγκλιση του μοντέλου κατά την εκπαίδευση. Συγκεκριμένα:</a:t>
            </a:r>
            <a:endParaRPr>
              <a:solidFill>
                <a:schemeClr val="dk1"/>
              </a:solidFill>
            </a:endParaRPr>
          </a:p>
          <a:p>
            <a:pPr indent="0" lvl="0" marL="0" rtl="0" algn="l">
              <a:spcBef>
                <a:spcPts val="0"/>
              </a:spcBef>
              <a:spcAft>
                <a:spcPts val="0"/>
              </a:spcAft>
              <a:buNone/>
            </a:pPr>
            <a:r>
              <a:rPr b="1" lang="en-US">
                <a:solidFill>
                  <a:schemeClr val="dk1"/>
                </a:solidFill>
              </a:rPr>
              <a:t>Mean (μέση τιμή)</a:t>
            </a:r>
            <a:r>
              <a:rPr lang="en-US">
                <a:solidFill>
                  <a:schemeClr val="dk1"/>
                </a:solidFill>
              </a:rPr>
              <a:t>: Αφαιρείται η μέση τιμή των pixel από κάθε κανάλι της εικόνας (π.χ., R, G, B) (δηλαδή στο red βγάζουμε τη μέση τιμή ολων των pixel και το αφαιρούμε από όλα τα pixel. Το ίδιο για το green και το blue) για να εξασφαλιστεί ότι η κατανομή των τιμών έχει μέση τιμή 0. Αυτό βοηθάει το μοντέλο να μην επηρεάζεται από τα επίπεδα φωτεινότητας της εικόνας.</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Standard deviation (τυπική απόκλιση)</a:t>
            </a:r>
            <a:r>
              <a:rPr lang="en-US">
                <a:solidFill>
                  <a:schemeClr val="dk1"/>
                </a:solidFill>
              </a:rPr>
              <a:t>: Διαχωρίζουμε τις τιμές των pixel δια της τυπικής απόκλισης, ώστε να εξασφαλίσουμε ότι η διακύμανση των τιμών γίνεται εντός μιας κανονικοποιημένης κλίμακας (συνήθως από -1 έως 1). Αυτό κάνει τα δεδομένα πιο ομοιόμορφα και βοηθάει το μοντέλο να μάθει πιο γρήγορα και με μεγαλύτερη ακρίβεια.</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Αν η εικόνα είναι έγχρωμη, έχει 3 κανάλια (RGB), και το </a:t>
            </a:r>
            <a:r>
              <a:rPr lang="en-US">
                <a:solidFill>
                  <a:srgbClr val="188038"/>
                </a:solidFill>
                <a:latin typeface="Roboto Mono"/>
                <a:ea typeface="Roboto Mono"/>
                <a:cs typeface="Roboto Mono"/>
                <a:sym typeface="Roboto Mono"/>
              </a:rPr>
              <a:t>mean</a:t>
            </a:r>
            <a:r>
              <a:rPr lang="en-US">
                <a:solidFill>
                  <a:schemeClr val="dk1"/>
                </a:solidFill>
              </a:rPr>
              <a:t> είναι [0.485, 0.456, 0.406] και το </a:t>
            </a:r>
            <a:r>
              <a:rPr lang="en-US">
                <a:solidFill>
                  <a:srgbClr val="188038"/>
                </a:solidFill>
                <a:latin typeface="Roboto Mono"/>
                <a:ea typeface="Roboto Mono"/>
                <a:cs typeface="Roboto Mono"/>
                <a:sym typeface="Roboto Mono"/>
              </a:rPr>
              <a:t>std</a:t>
            </a:r>
            <a:r>
              <a:rPr lang="en-US">
                <a:solidFill>
                  <a:schemeClr val="dk1"/>
                </a:solidFill>
              </a:rPr>
              <a:t> είναι [0.229, 0.224, 0.225] (τυπικές τιμές για πολλά προεκπαιδευμένα μοντέλα), τότε κάθε τιμή pixel σε κάθε κανάλι θα υπολογιστεί με βάση τα αντίστοιχα μέσα και τις τυπικές αποκλίσεις.</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normalized_value= (original_value-mean)/std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Totensor= από 0 έως 1 και για να μπορούμε να το χρησιμοποιήσουμε πιο έυκολα με την pytorch. είναι compatible.</a:t>
            </a:r>
            <a:endParaRPr>
              <a:solidFill>
                <a:schemeClr val="dk1"/>
              </a:solidFill>
            </a:endParaRPr>
          </a:p>
        </p:txBody>
      </p:sp>
      <p:sp>
        <p:nvSpPr>
          <p:cNvPr id="157" name="Google Shape;15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b02cb0cd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0b02cb0cd8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0b02cb0c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US"/>
              <a:t>Μάσκα -&gt; 0 όλο και 1 εκεί που θέλουμε να καλύψουμε</a:t>
            </a:r>
            <a:endParaRPr/>
          </a:p>
          <a:p>
            <a:pPr indent="-298450" lvl="0" marL="457200" rtl="0" algn="l">
              <a:spcBef>
                <a:spcPts val="0"/>
              </a:spcBef>
              <a:spcAft>
                <a:spcPts val="0"/>
              </a:spcAft>
              <a:buSzPts val="1100"/>
              <a:buAutoNum type="arabicParenR"/>
            </a:pPr>
            <a:r>
              <a:rPr lang="en-US"/>
              <a:t>masked_image = original_image *(1-mask) δηλαδή κάνουμε invert τη μάσκα ώστε τα 1 να γίνουν 0 άρα να πολλαπλασιαστούν με τα αντίστοιχα της original_image και να τα κάνουν 0 και πολ/ζουμε</a:t>
            </a:r>
            <a:endParaRPr/>
          </a:p>
          <a:p>
            <a:pPr indent="-298450" lvl="0" marL="457200" rtl="0" algn="l">
              <a:spcBef>
                <a:spcPts val="0"/>
              </a:spcBef>
              <a:spcAft>
                <a:spcPts val="0"/>
              </a:spcAft>
              <a:buSzPts val="1100"/>
              <a:buAutoNum type="arabicParenR"/>
            </a:pPr>
            <a:r>
              <a:rPr lang="en-US"/>
              <a:t>output=model(masked_image)</a:t>
            </a:r>
            <a:endParaRPr/>
          </a:p>
          <a:p>
            <a:pPr indent="-298450" lvl="0" marL="457200" rtl="0" algn="l">
              <a:spcBef>
                <a:spcPts val="0"/>
              </a:spcBef>
              <a:spcAft>
                <a:spcPts val="0"/>
              </a:spcAft>
              <a:buSzPts val="1100"/>
              <a:buAutoNum type="arabicParenR"/>
            </a:pPr>
            <a:r>
              <a:rPr lang="en-US"/>
              <a:t>ΤΟ ΛΕΩ ΠΡΟΕΡΑΙΤΙΚΑ mask=mask.expand_as(outputs)</a:t>
            </a:r>
            <a:endParaRPr/>
          </a:p>
          <a:p>
            <a:pPr indent="-298450" lvl="0" marL="457200" rtl="0" algn="l">
              <a:spcBef>
                <a:spcPts val="0"/>
              </a:spcBef>
              <a:spcAft>
                <a:spcPts val="0"/>
              </a:spcAft>
              <a:buSzPts val="1100"/>
              <a:buAutoNum type="arabicParenR"/>
            </a:pPr>
            <a:r>
              <a:rPr lang="en-US"/>
              <a:t>inpainted_</a:t>
            </a:r>
            <a:r>
              <a:rPr lang="en-US"/>
              <a:t>image</a:t>
            </a:r>
            <a:r>
              <a:rPr lang="en-US"/>
              <a:t>=masked_image.clone</a:t>
            </a:r>
            <a:endParaRPr/>
          </a:p>
          <a:p>
            <a:pPr indent="-298450" lvl="0" marL="457200" rtl="0" algn="l">
              <a:spcBef>
                <a:spcPts val="0"/>
              </a:spcBef>
              <a:spcAft>
                <a:spcPts val="0"/>
              </a:spcAft>
              <a:buSzPts val="1100"/>
              <a:buAutoNum type="arabicParenR"/>
            </a:pPr>
            <a:r>
              <a:rPr lang="en-US"/>
              <a:t>inpainted_image[mask==1] = outputs[mask==1] δηλαδή στα κρυμμένα κομμάτια της masked εικόνας βάζουμε τα συμπληρωμένα κομμάτια απο το μοντέλο</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a:t>ΤΟ 5 ΚΑΙ ΤΟ 6 ΓΙΑ ΝΑ ΚΑΝΟΥΜΕ PORTRAY ΤΗΝ INPAINTED ΕΙΚΟΝΑ. ΤΟ 7 ΕΙΝΑΙ ΤΟ ΠΩΣ ΣΥΓΚΡΙΝΟΥΜΕ ΜΟΝΟ ΤΑ ΚΡΥΜΜΕΝΑ ΜΕΡΗ</a:t>
            </a:r>
            <a:endParaRPr/>
          </a:p>
          <a:p>
            <a:pPr indent="-298450" lvl="0" marL="457200" rtl="0" algn="l">
              <a:spcBef>
                <a:spcPts val="0"/>
              </a:spcBef>
              <a:spcAft>
                <a:spcPts val="0"/>
              </a:spcAft>
              <a:buSzPts val="1100"/>
              <a:buAutoNum type="arabicParenR"/>
            </a:pPr>
            <a:r>
              <a:rPr lang="en-US"/>
              <a:t>loss= criterion(outputs*mask, original_img*mask) δηλαδή κάνει όλα τα υπόλοιπα 0 και κρατάει μόνο αυτά τα σημεία που ήταν κρυμμένα και τα συμπλήρωσε. το ίδιο κάνει και στην αρχική και μετά τα συγκρίνει μεταξύ τους δλδ τους συμπληρωμένους κύκλους και γραμμές με τους αρχικούς κύκλους και γραμμές.</a:t>
            </a:r>
            <a:endParaRPr/>
          </a:p>
        </p:txBody>
      </p:sp>
      <p:sp>
        <p:nvSpPr>
          <p:cNvPr id="211" name="Google Shape;211;g30b02cb0cd8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b64a1f4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0b64a1f4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rot="-1898322">
            <a:off x="12872211" y="-2776467"/>
            <a:ext cx="8774178" cy="8796169"/>
          </a:xfrm>
          <a:custGeom>
            <a:rect b="b" l="l" r="r" t="t"/>
            <a:pathLst>
              <a:path extrusionOk="0" h="8796169" w="8774178">
                <a:moveTo>
                  <a:pt x="0" y="0"/>
                </a:moveTo>
                <a:lnTo>
                  <a:pt x="8774178" y="0"/>
                </a:lnTo>
                <a:lnTo>
                  <a:pt x="8774178" y="8796168"/>
                </a:lnTo>
                <a:lnTo>
                  <a:pt x="0" y="8796168"/>
                </a:lnTo>
                <a:lnTo>
                  <a:pt x="0" y="0"/>
                </a:lnTo>
                <a:close/>
              </a:path>
            </a:pathLst>
          </a:custGeom>
          <a:blipFill rotWithShape="1">
            <a:blip r:embed="rId3">
              <a:alphaModFix/>
            </a:blip>
            <a:stretch>
              <a:fillRect b="0" l="0" r="0" t="0"/>
            </a:stretch>
          </a:blipFill>
          <a:ln>
            <a:noFill/>
          </a:ln>
        </p:spPr>
      </p:sp>
      <p:grpSp>
        <p:nvGrpSpPr>
          <p:cNvPr id="85" name="Google Shape;85;p13"/>
          <p:cNvGrpSpPr/>
          <p:nvPr/>
        </p:nvGrpSpPr>
        <p:grpSpPr>
          <a:xfrm>
            <a:off x="10463626" y="1621617"/>
            <a:ext cx="753561" cy="753561"/>
            <a:chOff x="0" y="0"/>
            <a:chExt cx="812800" cy="812800"/>
          </a:xfrm>
        </p:grpSpPr>
        <p:sp>
          <p:nvSpPr>
            <p:cNvPr id="86" name="Google Shape;8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13"/>
          <p:cNvSpPr txBox="1"/>
          <p:nvPr/>
        </p:nvSpPr>
        <p:spPr>
          <a:xfrm>
            <a:off x="1278450" y="4157850"/>
            <a:ext cx="11595000" cy="22227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800" u="none" cap="none" strike="noStrike">
                <a:solidFill>
                  <a:srgbClr val="000000"/>
                </a:solidFill>
                <a:latin typeface="Comfortaa"/>
                <a:ea typeface="Comfortaa"/>
                <a:cs typeface="Comfortaa"/>
                <a:sym typeface="Comfortaa"/>
              </a:rPr>
              <a:t>Αξιολόγηση της γενίκευσης των </a:t>
            </a:r>
            <a:r>
              <a:rPr b="1" lang="en-US" sz="3800">
                <a:latin typeface="Comfortaa"/>
                <a:ea typeface="Comfortaa"/>
                <a:cs typeface="Comfortaa"/>
                <a:sym typeface="Comfortaa"/>
              </a:rPr>
              <a:t>Συνελτικτικών Νευρωνικών Δικτύων που </a:t>
            </a:r>
            <a:r>
              <a:rPr b="1" lang="en-US" sz="3800">
                <a:latin typeface="Comfortaa"/>
                <a:ea typeface="Comfortaa"/>
                <a:cs typeface="Comfortaa"/>
                <a:sym typeface="Comfortaa"/>
              </a:rPr>
              <a:t>έχουν</a:t>
            </a:r>
            <a:r>
              <a:rPr b="1" lang="en-US" sz="3800">
                <a:latin typeface="Comfortaa"/>
                <a:ea typeface="Comfortaa"/>
                <a:cs typeface="Comfortaa"/>
                <a:sym typeface="Comfortaa"/>
              </a:rPr>
              <a:t> εκπαιδευθεί με έμμεσες διεργασίες</a:t>
            </a:r>
            <a:endParaRPr sz="3800">
              <a:latin typeface="Comfortaa"/>
              <a:ea typeface="Comfortaa"/>
              <a:cs typeface="Comfortaa"/>
              <a:sym typeface="Comfortaa"/>
            </a:endParaRPr>
          </a:p>
        </p:txBody>
      </p:sp>
      <p:grpSp>
        <p:nvGrpSpPr>
          <p:cNvPr id="89" name="Google Shape;89;p13"/>
          <p:cNvGrpSpPr/>
          <p:nvPr/>
        </p:nvGrpSpPr>
        <p:grpSpPr>
          <a:xfrm>
            <a:off x="14778711" y="7667323"/>
            <a:ext cx="1578921" cy="1578921"/>
            <a:chOff x="0" y="0"/>
            <a:chExt cx="812800" cy="812800"/>
          </a:xfrm>
        </p:grpSpPr>
        <p:sp>
          <p:nvSpPr>
            <p:cNvPr id="90" name="Google Shape;9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2" name="Google Shape;92;p13"/>
          <p:cNvSpPr txBox="1"/>
          <p:nvPr/>
        </p:nvSpPr>
        <p:spPr>
          <a:xfrm>
            <a:off x="14189219" y="7081836"/>
            <a:ext cx="27579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sp>
        <p:nvSpPr>
          <p:cNvPr id="93" name="Google Shape;93;p13"/>
          <p:cNvSpPr txBox="1"/>
          <p:nvPr/>
        </p:nvSpPr>
        <p:spPr>
          <a:xfrm>
            <a:off x="1367124" y="7330201"/>
            <a:ext cx="7914900" cy="963600"/>
          </a:xfrm>
          <a:prstGeom prst="rect">
            <a:avLst/>
          </a:prstGeom>
          <a:noFill/>
          <a:ln>
            <a:noFill/>
          </a:ln>
        </p:spPr>
        <p:txBody>
          <a:bodyPr anchorCtr="0" anchor="t" bIns="0" lIns="0" spcFirstLastPara="1" rIns="0" wrap="square" tIns="0">
            <a:spAutoFit/>
          </a:bodyPr>
          <a:lstStyle/>
          <a:p>
            <a:pPr indent="0" lvl="0" marL="0" marR="0" rtl="0" algn="l">
              <a:lnSpc>
                <a:spcPct val="140024"/>
              </a:lnSpc>
              <a:spcBef>
                <a:spcPts val="0"/>
              </a:spcBef>
              <a:spcAft>
                <a:spcPts val="0"/>
              </a:spcAft>
              <a:buNone/>
            </a:pPr>
            <a:r>
              <a:rPr lang="en-US" sz="2608">
                <a:latin typeface="Comfortaa"/>
                <a:ea typeface="Comfortaa"/>
                <a:cs typeface="Comfortaa"/>
                <a:sym typeface="Comfortaa"/>
              </a:rPr>
              <a:t>Λάζαρος Κανδυλιώτης 58172</a:t>
            </a:r>
            <a:endParaRPr sz="2608">
              <a:latin typeface="Comfortaa"/>
              <a:ea typeface="Comfortaa"/>
              <a:cs typeface="Comfortaa"/>
              <a:sym typeface="Comfortaa"/>
            </a:endParaRPr>
          </a:p>
          <a:p>
            <a:pPr indent="0" lvl="0" marL="0" marR="0" rtl="0" algn="l">
              <a:lnSpc>
                <a:spcPct val="140024"/>
              </a:lnSpc>
              <a:spcBef>
                <a:spcPts val="0"/>
              </a:spcBef>
              <a:spcAft>
                <a:spcPts val="0"/>
              </a:spcAft>
              <a:buNone/>
            </a:pPr>
            <a:r>
              <a:rPr lang="en-US" sz="2608">
                <a:latin typeface="Comfortaa"/>
                <a:ea typeface="Comfortaa"/>
                <a:cs typeface="Comfortaa"/>
                <a:sym typeface="Comfortaa"/>
              </a:rPr>
              <a:t>Επιβλέπων Καθηγητής: Ιωάννης Μπούταλης</a:t>
            </a:r>
            <a:endParaRPr sz="2608">
              <a:latin typeface="Comfortaa"/>
              <a:ea typeface="Comfortaa"/>
              <a:cs typeface="Comfortaa"/>
              <a:sym typeface="Comfortaa"/>
            </a:endParaRPr>
          </a:p>
        </p:txBody>
      </p:sp>
      <p:pic>
        <p:nvPicPr>
          <p:cNvPr id="94" name="Google Shape;94;p13"/>
          <p:cNvPicPr preferRelativeResize="0"/>
          <p:nvPr/>
        </p:nvPicPr>
        <p:blipFill>
          <a:blip r:embed="rId4">
            <a:alphaModFix/>
          </a:blip>
          <a:stretch>
            <a:fillRect/>
          </a:stretch>
        </p:blipFill>
        <p:spPr>
          <a:xfrm>
            <a:off x="1367125" y="1275901"/>
            <a:ext cx="2114550" cy="1905000"/>
          </a:xfrm>
          <a:prstGeom prst="rect">
            <a:avLst/>
          </a:prstGeom>
          <a:noFill/>
          <a:ln>
            <a:noFill/>
          </a:ln>
        </p:spPr>
      </p:pic>
      <p:sp>
        <p:nvSpPr>
          <p:cNvPr id="95" name="Google Shape;95;p13"/>
          <p:cNvSpPr txBox="1"/>
          <p:nvPr/>
        </p:nvSpPr>
        <p:spPr>
          <a:xfrm>
            <a:off x="3617300" y="1089450"/>
            <a:ext cx="61080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dk1"/>
                </a:solidFill>
                <a:latin typeface="Comfortaa"/>
                <a:ea typeface="Comfortaa"/>
                <a:cs typeface="Comfortaa"/>
                <a:sym typeface="Comfortaa"/>
              </a:rPr>
              <a:t>ΔΗΜΟΚΡΙΤΕΙΟ ΠΑΝΕΠΙΣΤΗΜΙΟ ΘΡΑΚΗΣ </a:t>
            </a:r>
            <a:endParaRPr b="1" sz="1700">
              <a:solidFill>
                <a:schemeClr val="dk1"/>
              </a:solidFill>
              <a:latin typeface="Comfortaa"/>
              <a:ea typeface="Comfortaa"/>
              <a:cs typeface="Comfortaa"/>
              <a:sym typeface="Comfortaa"/>
            </a:endParaRPr>
          </a:p>
          <a:p>
            <a:pPr indent="0" lvl="0" marL="0" rtl="0" algn="l">
              <a:spcBef>
                <a:spcPts val="0"/>
              </a:spcBef>
              <a:spcAft>
                <a:spcPts val="0"/>
              </a:spcAft>
              <a:buNone/>
            </a:pPr>
            <a:r>
              <a:rPr b="1" lang="en-US" sz="1700">
                <a:solidFill>
                  <a:schemeClr val="dk1"/>
                </a:solidFill>
                <a:latin typeface="Comfortaa"/>
                <a:ea typeface="Comfortaa"/>
                <a:cs typeface="Comfortaa"/>
                <a:sym typeface="Comfortaa"/>
              </a:rPr>
              <a:t>ΠΟΛΥΤΕΧΝΙΚΗ ΣΧΟΛΗ </a:t>
            </a:r>
            <a:endParaRPr b="1" sz="1700">
              <a:solidFill>
                <a:schemeClr val="dk1"/>
              </a:solidFill>
              <a:latin typeface="Comfortaa"/>
              <a:ea typeface="Comfortaa"/>
              <a:cs typeface="Comfortaa"/>
              <a:sym typeface="Comfortaa"/>
            </a:endParaRPr>
          </a:p>
          <a:p>
            <a:pPr indent="0" lvl="0" marL="0" rtl="0" algn="l">
              <a:spcBef>
                <a:spcPts val="0"/>
              </a:spcBef>
              <a:spcAft>
                <a:spcPts val="0"/>
              </a:spcAft>
              <a:buNone/>
            </a:pPr>
            <a:r>
              <a:rPr b="1" lang="en-US" sz="1700">
                <a:solidFill>
                  <a:schemeClr val="dk1"/>
                </a:solidFill>
                <a:latin typeface="Comfortaa"/>
                <a:ea typeface="Comfortaa"/>
                <a:cs typeface="Comfortaa"/>
                <a:sym typeface="Comfortaa"/>
              </a:rPr>
              <a:t>ΤΜΗΜΑ ΗΛΕΚΤΡΟΛΟΓΩΝ ΜΗΧΑΝΙΚΩΝ ΚΑΙ ΜΗΧΑΝΙΚΩΝ ΥΠΟΛΟΓΙΣΤΩΝ </a:t>
            </a:r>
            <a:endParaRPr b="1" sz="1700">
              <a:solidFill>
                <a:schemeClr val="dk1"/>
              </a:solidFill>
              <a:latin typeface="Comfortaa"/>
              <a:ea typeface="Comfortaa"/>
              <a:cs typeface="Comfortaa"/>
              <a:sym typeface="Comfortaa"/>
            </a:endParaRPr>
          </a:p>
          <a:p>
            <a:pPr indent="0" lvl="0" marL="0" rtl="0" algn="l">
              <a:spcBef>
                <a:spcPts val="0"/>
              </a:spcBef>
              <a:spcAft>
                <a:spcPts val="0"/>
              </a:spcAft>
              <a:buNone/>
            </a:pPr>
            <a:r>
              <a:rPr b="1" lang="en-US" sz="1700">
                <a:solidFill>
                  <a:schemeClr val="dk1"/>
                </a:solidFill>
                <a:latin typeface="Comfortaa"/>
                <a:ea typeface="Comfortaa"/>
                <a:cs typeface="Comfortaa"/>
                <a:sym typeface="Comfortaa"/>
              </a:rPr>
              <a:t>ΤΟΜΕΑΣ ΗΛΕΚΤΡΟΝΙΚΗΣ ΚΑΙ ΤΕΧΝΟΛΟΓΙΑΣ ΣΥΣΤΗΜΑΤΩΝ ΠΛΗΡΟΦΟΡΙΚΗΣ </a:t>
            </a:r>
            <a:endParaRPr b="1" sz="1700">
              <a:solidFill>
                <a:schemeClr val="dk1"/>
              </a:solidFill>
              <a:latin typeface="Comfortaa"/>
              <a:ea typeface="Comfortaa"/>
              <a:cs typeface="Comfortaa"/>
              <a:sym typeface="Comfortaa"/>
            </a:endParaRPr>
          </a:p>
          <a:p>
            <a:pPr indent="0" lvl="0" marL="0" rtl="0" algn="l">
              <a:spcBef>
                <a:spcPts val="0"/>
              </a:spcBef>
              <a:spcAft>
                <a:spcPts val="0"/>
              </a:spcAft>
              <a:buNone/>
            </a:pPr>
            <a:r>
              <a:rPr b="1" lang="en-US" sz="1700">
                <a:solidFill>
                  <a:schemeClr val="dk1"/>
                </a:solidFill>
                <a:latin typeface="Comfortaa"/>
                <a:ea typeface="Comfortaa"/>
                <a:cs typeface="Comfortaa"/>
                <a:sym typeface="Comfortaa"/>
              </a:rPr>
              <a:t>ΕΡΓΑΣΤΗΡΙΟ ΣΥΣΤΗΜΑΤΩΝ ΑΥΤΟΜΑΤΟΥ ΕΛΕΓΧΟΥ ΚΑΙ ΡΟΜΠΟΤΙΚΗΣ</a:t>
            </a:r>
            <a:endParaRPr b="1" sz="1700">
              <a:solidFill>
                <a:schemeClr val="dk1"/>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1000"/>
                                        <p:tgtEl>
                                          <p:spTgt spid="9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2"/>
          <p:cNvSpPr txBox="1"/>
          <p:nvPr/>
        </p:nvSpPr>
        <p:spPr>
          <a:xfrm>
            <a:off x="-118100" y="649150"/>
            <a:ext cx="128145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100">
                <a:solidFill>
                  <a:schemeClr val="dk1"/>
                </a:solidFill>
                <a:latin typeface="Comfortaa"/>
                <a:ea typeface="Comfortaa"/>
                <a:cs typeface="Comfortaa"/>
                <a:sym typeface="Comfortaa"/>
              </a:rPr>
              <a:t>Downstream Task: Image Classification</a:t>
            </a:r>
            <a:endParaRPr b="1" sz="4100">
              <a:solidFill>
                <a:schemeClr val="dk1"/>
              </a:solidFill>
              <a:latin typeface="Comfortaa"/>
              <a:ea typeface="Comfortaa"/>
              <a:cs typeface="Comfortaa"/>
              <a:sym typeface="Comfortaa"/>
            </a:endParaRPr>
          </a:p>
        </p:txBody>
      </p:sp>
      <p:sp>
        <p:nvSpPr>
          <p:cNvPr id="249" name="Google Shape;249;p22"/>
          <p:cNvSpPr txBox="1"/>
          <p:nvPr/>
        </p:nvSpPr>
        <p:spPr>
          <a:xfrm>
            <a:off x="1312150" y="5128950"/>
            <a:ext cx="11827500" cy="91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US" sz="2200">
                <a:solidFill>
                  <a:schemeClr val="dk1"/>
                </a:solidFill>
                <a:latin typeface="Comfortaa"/>
                <a:ea typeface="Comfortaa"/>
                <a:cs typeface="Comfortaa"/>
                <a:sym typeface="Comfortaa"/>
              </a:rPr>
              <a:t>Η αξιολόγηση αυτή γίνεται μέσω της ακρίβειας (accuracy) του μοντέλου στο συγκεκριμένο task.</a:t>
            </a:r>
            <a:endParaRPr sz="2200">
              <a:solidFill>
                <a:schemeClr val="dk1"/>
              </a:solidFill>
              <a:latin typeface="Comfortaa"/>
              <a:ea typeface="Comfortaa"/>
              <a:cs typeface="Comfortaa"/>
              <a:sym typeface="Comfortaa"/>
            </a:endParaRPr>
          </a:p>
        </p:txBody>
      </p:sp>
      <p:pic>
        <p:nvPicPr>
          <p:cNvPr id="250" name="Google Shape;250;p22"/>
          <p:cNvPicPr preferRelativeResize="0"/>
          <p:nvPr/>
        </p:nvPicPr>
        <p:blipFill>
          <a:blip r:embed="rId3">
            <a:alphaModFix/>
          </a:blip>
          <a:stretch>
            <a:fillRect/>
          </a:stretch>
        </p:blipFill>
        <p:spPr>
          <a:xfrm>
            <a:off x="1526650" y="6416400"/>
            <a:ext cx="9525000" cy="3248025"/>
          </a:xfrm>
          <a:prstGeom prst="rect">
            <a:avLst/>
          </a:prstGeom>
          <a:noFill/>
          <a:ln>
            <a:noFill/>
          </a:ln>
        </p:spPr>
      </p:pic>
      <p:sp>
        <p:nvSpPr>
          <p:cNvPr id="251" name="Google Shape;251;p22"/>
          <p:cNvSpPr/>
          <p:nvPr/>
        </p:nvSpPr>
        <p:spPr>
          <a:xfrm rot="-1897575">
            <a:off x="12736008" y="-4039496"/>
            <a:ext cx="8784619" cy="8806636"/>
          </a:xfrm>
          <a:custGeom>
            <a:rect b="b" l="l" r="r" t="t"/>
            <a:pathLst>
              <a:path extrusionOk="0" h="8796169" w="8774178">
                <a:moveTo>
                  <a:pt x="0" y="0"/>
                </a:moveTo>
                <a:lnTo>
                  <a:pt x="8774178" y="0"/>
                </a:lnTo>
                <a:lnTo>
                  <a:pt x="8774178" y="8796168"/>
                </a:lnTo>
                <a:lnTo>
                  <a:pt x="0" y="8796168"/>
                </a:lnTo>
                <a:lnTo>
                  <a:pt x="0" y="0"/>
                </a:lnTo>
                <a:close/>
              </a:path>
            </a:pathLst>
          </a:custGeom>
          <a:blipFill rotWithShape="1">
            <a:blip r:embed="rId4">
              <a:alphaModFix/>
            </a:blip>
            <a:stretch>
              <a:fillRect b="0" l="0" r="0" t="0"/>
            </a:stretch>
          </a:blipFill>
          <a:ln>
            <a:noFill/>
          </a:ln>
        </p:spPr>
      </p:sp>
      <p:sp>
        <p:nvSpPr>
          <p:cNvPr id="252" name="Google Shape;252;p22"/>
          <p:cNvSpPr txBox="1"/>
          <p:nvPr/>
        </p:nvSpPr>
        <p:spPr>
          <a:xfrm>
            <a:off x="1312150" y="1736175"/>
            <a:ext cx="11827500" cy="91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US" sz="2200">
                <a:solidFill>
                  <a:schemeClr val="dk1"/>
                </a:solidFill>
                <a:latin typeface="Comfortaa"/>
                <a:ea typeface="Comfortaa"/>
                <a:cs typeface="Comfortaa"/>
                <a:sym typeface="Comfortaa"/>
              </a:rPr>
              <a:t>Το Image Classification είναι η διαδικασία κατά την οποία ένα μοντέλο ταξινομεί μια εικόνα σε μία από πολλές προκαθορισμένες κατηγορίες. </a:t>
            </a:r>
            <a:endParaRPr sz="1100"/>
          </a:p>
        </p:txBody>
      </p:sp>
      <p:sp>
        <p:nvSpPr>
          <p:cNvPr id="253" name="Google Shape;253;p22"/>
          <p:cNvSpPr txBox="1"/>
          <p:nvPr/>
        </p:nvSpPr>
        <p:spPr>
          <a:xfrm>
            <a:off x="1312150" y="3231750"/>
            <a:ext cx="11827500" cy="1302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US" sz="2200">
                <a:solidFill>
                  <a:schemeClr val="dk1"/>
                </a:solidFill>
                <a:latin typeface="Comfortaa"/>
                <a:ea typeface="Comfortaa"/>
                <a:cs typeface="Comfortaa"/>
                <a:sym typeface="Comfortaa"/>
              </a:rPr>
              <a:t>Στο πλαίσιο των πειραμάτων, χρησιμοποιήσαμε το Image Classification ως downstream task για να αξιολογήσουμε πόσο χρήσιμα είναι τα χαρακτηριστικά που έμαθε το μοντέλο από τα proxy tasks. </a:t>
            </a:r>
            <a:endParaRPr sz="1100"/>
          </a:p>
        </p:txBody>
      </p:sp>
      <p:grpSp>
        <p:nvGrpSpPr>
          <p:cNvPr id="254" name="Google Shape;254;p22"/>
          <p:cNvGrpSpPr/>
          <p:nvPr/>
        </p:nvGrpSpPr>
        <p:grpSpPr>
          <a:xfrm>
            <a:off x="834079" y="1795725"/>
            <a:ext cx="373888" cy="373888"/>
            <a:chOff x="0" y="0"/>
            <a:chExt cx="812800" cy="812800"/>
          </a:xfrm>
        </p:grpSpPr>
        <p:sp>
          <p:nvSpPr>
            <p:cNvPr id="255" name="Google Shape;25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p>
          </p:txBody>
        </p:sp>
        <p:sp>
          <p:nvSpPr>
            <p:cNvPr id="256" name="Google Shape;256;p22"/>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just">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7" name="Google Shape;257;p22"/>
          <p:cNvGrpSpPr/>
          <p:nvPr/>
        </p:nvGrpSpPr>
        <p:grpSpPr>
          <a:xfrm>
            <a:off x="834079" y="3329063"/>
            <a:ext cx="373888" cy="448315"/>
            <a:chOff x="0" y="0"/>
            <a:chExt cx="812800" cy="974598"/>
          </a:xfrm>
        </p:grpSpPr>
        <p:sp>
          <p:nvSpPr>
            <p:cNvPr id="258" name="Google Shape;25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p>
          </p:txBody>
        </p:sp>
        <p:sp>
          <p:nvSpPr>
            <p:cNvPr id="259" name="Google Shape;259;p22"/>
            <p:cNvSpPr txBox="1"/>
            <p:nvPr/>
          </p:nvSpPr>
          <p:spPr>
            <a:xfrm>
              <a:off x="76254" y="276198"/>
              <a:ext cx="660300" cy="698400"/>
            </a:xfrm>
            <a:prstGeom prst="rect">
              <a:avLst/>
            </a:prstGeom>
            <a:noFill/>
            <a:ln>
              <a:noFill/>
            </a:ln>
          </p:spPr>
          <p:txBody>
            <a:bodyPr anchorCtr="0" anchor="ctr" bIns="50800" lIns="50800" spcFirstLastPara="1" rIns="50800" wrap="square" tIns="50800">
              <a:noAutofit/>
            </a:bodyPr>
            <a:lstStyle/>
            <a:p>
              <a:pPr indent="0" lvl="0" marL="0" marR="0" rtl="0" algn="just">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0" name="Google Shape;260;p22"/>
          <p:cNvGrpSpPr/>
          <p:nvPr/>
        </p:nvGrpSpPr>
        <p:grpSpPr>
          <a:xfrm>
            <a:off x="834079" y="5225900"/>
            <a:ext cx="373888" cy="373888"/>
            <a:chOff x="0" y="0"/>
            <a:chExt cx="812800" cy="812800"/>
          </a:xfrm>
        </p:grpSpPr>
        <p:sp>
          <p:nvSpPr>
            <p:cNvPr id="261" name="Google Shape;26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p>
          </p:txBody>
        </p:sp>
        <p:sp>
          <p:nvSpPr>
            <p:cNvPr id="262" name="Google Shape;262;p22"/>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just">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p:nvPr/>
        </p:nvSpPr>
        <p:spPr>
          <a:xfrm>
            <a:off x="13568190" y="-3548115"/>
            <a:ext cx="9898854" cy="8599630"/>
          </a:xfrm>
          <a:custGeom>
            <a:rect b="b" l="l" r="r" t="t"/>
            <a:pathLst>
              <a:path extrusionOk="0" h="8599630" w="9898854">
                <a:moveTo>
                  <a:pt x="0" y="0"/>
                </a:moveTo>
                <a:lnTo>
                  <a:pt x="9898854" y="0"/>
                </a:lnTo>
                <a:lnTo>
                  <a:pt x="9898854" y="8599629"/>
                </a:lnTo>
                <a:lnTo>
                  <a:pt x="0" y="8599629"/>
                </a:lnTo>
                <a:lnTo>
                  <a:pt x="0" y="0"/>
                </a:lnTo>
                <a:close/>
              </a:path>
            </a:pathLst>
          </a:custGeom>
          <a:blipFill rotWithShape="1">
            <a:blip r:embed="rId3">
              <a:alphaModFix/>
            </a:blip>
            <a:stretch>
              <a:fillRect b="0" l="0" r="0" t="0"/>
            </a:stretch>
          </a:blipFill>
          <a:ln>
            <a:noFill/>
          </a:ln>
        </p:spPr>
      </p:sp>
      <p:sp>
        <p:nvSpPr>
          <p:cNvPr id="268" name="Google Shape;268;p23"/>
          <p:cNvSpPr txBox="1"/>
          <p:nvPr/>
        </p:nvSpPr>
        <p:spPr>
          <a:xfrm>
            <a:off x="325150" y="247350"/>
            <a:ext cx="12814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900">
                <a:solidFill>
                  <a:schemeClr val="dk1"/>
                </a:solidFill>
                <a:latin typeface="Comfortaa"/>
                <a:ea typeface="Comfortaa"/>
                <a:cs typeface="Comfortaa"/>
                <a:sym typeface="Comfortaa"/>
              </a:rPr>
              <a:t>Σύνολα Δεδομένων που Χρησιμοποιήθηκαν</a:t>
            </a:r>
            <a:endParaRPr b="1" sz="3900">
              <a:solidFill>
                <a:schemeClr val="dk1"/>
              </a:solidFill>
              <a:latin typeface="Comfortaa"/>
              <a:ea typeface="Comfortaa"/>
              <a:cs typeface="Comfortaa"/>
              <a:sym typeface="Comfortaa"/>
            </a:endParaRPr>
          </a:p>
        </p:txBody>
      </p:sp>
      <p:sp>
        <p:nvSpPr>
          <p:cNvPr id="269" name="Google Shape;269;p23"/>
          <p:cNvSpPr txBox="1"/>
          <p:nvPr/>
        </p:nvSpPr>
        <p:spPr>
          <a:xfrm>
            <a:off x="1433675" y="2616100"/>
            <a:ext cx="8513400" cy="67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3200">
              <a:solidFill>
                <a:schemeClr val="dk1"/>
              </a:solidFill>
              <a:latin typeface="Calibri"/>
              <a:ea typeface="Calibri"/>
              <a:cs typeface="Calibri"/>
              <a:sym typeface="Calibri"/>
            </a:endParaRPr>
          </a:p>
        </p:txBody>
      </p:sp>
      <p:pic>
        <p:nvPicPr>
          <p:cNvPr id="270" name="Google Shape;270;p23"/>
          <p:cNvPicPr preferRelativeResize="0"/>
          <p:nvPr/>
        </p:nvPicPr>
        <p:blipFill>
          <a:blip r:embed="rId4">
            <a:alphaModFix/>
          </a:blip>
          <a:stretch>
            <a:fillRect/>
          </a:stretch>
        </p:blipFill>
        <p:spPr>
          <a:xfrm>
            <a:off x="2684275" y="5500025"/>
            <a:ext cx="8096250" cy="4448175"/>
          </a:xfrm>
          <a:prstGeom prst="rect">
            <a:avLst/>
          </a:prstGeom>
          <a:noFill/>
          <a:ln>
            <a:noFill/>
          </a:ln>
        </p:spPr>
      </p:pic>
      <p:grpSp>
        <p:nvGrpSpPr>
          <p:cNvPr id="271" name="Google Shape;271;p23"/>
          <p:cNvGrpSpPr/>
          <p:nvPr/>
        </p:nvGrpSpPr>
        <p:grpSpPr>
          <a:xfrm>
            <a:off x="1059754" y="1121750"/>
            <a:ext cx="373888" cy="373888"/>
            <a:chOff x="0" y="0"/>
            <a:chExt cx="812800" cy="812800"/>
          </a:xfrm>
        </p:grpSpPr>
        <p:sp>
          <p:nvSpPr>
            <p:cNvPr id="272" name="Google Shape;27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4" name="Google Shape;274;p23"/>
          <p:cNvGrpSpPr/>
          <p:nvPr/>
        </p:nvGrpSpPr>
        <p:grpSpPr>
          <a:xfrm>
            <a:off x="1059754" y="3094950"/>
            <a:ext cx="373888" cy="373888"/>
            <a:chOff x="0" y="0"/>
            <a:chExt cx="812800" cy="812800"/>
          </a:xfrm>
        </p:grpSpPr>
        <p:sp>
          <p:nvSpPr>
            <p:cNvPr id="275" name="Google Shape;27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7" name="Google Shape;277;p23"/>
          <p:cNvSpPr txBox="1"/>
          <p:nvPr/>
        </p:nvSpPr>
        <p:spPr>
          <a:xfrm>
            <a:off x="1678225" y="1032450"/>
            <a:ext cx="11645400" cy="2062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US" sz="2000">
                <a:solidFill>
                  <a:schemeClr val="dk1"/>
                </a:solidFill>
                <a:latin typeface="Comfortaa"/>
                <a:ea typeface="Comfortaa"/>
                <a:cs typeface="Comfortaa"/>
                <a:sym typeface="Comfortaa"/>
              </a:rPr>
              <a:t>Εκπαίδευση των Proxy Tasks:</a:t>
            </a:r>
            <a:endParaRPr b="1" sz="2000">
              <a:solidFill>
                <a:schemeClr val="dk1"/>
              </a:solidFill>
              <a:latin typeface="Comfortaa"/>
              <a:ea typeface="Comfortaa"/>
              <a:cs typeface="Comfortaa"/>
              <a:sym typeface="Comfortaa"/>
            </a:endParaRPr>
          </a:p>
          <a:p>
            <a:pPr indent="-355600" lvl="0" marL="457200" rtl="0" algn="just">
              <a:lnSpc>
                <a:spcPct val="115000"/>
              </a:lnSpc>
              <a:spcBef>
                <a:spcPts val="1200"/>
              </a:spcBef>
              <a:spcAft>
                <a:spcPts val="0"/>
              </a:spcAft>
              <a:buClr>
                <a:schemeClr val="dk1"/>
              </a:buClr>
              <a:buSzPts val="2000"/>
              <a:buChar char="❏"/>
            </a:pPr>
            <a:r>
              <a:rPr b="1" lang="en-US" sz="2000">
                <a:solidFill>
                  <a:schemeClr val="dk1"/>
                </a:solidFill>
                <a:latin typeface="Comfortaa"/>
                <a:ea typeface="Comfortaa"/>
                <a:cs typeface="Comfortaa"/>
                <a:sym typeface="Comfortaa"/>
              </a:rPr>
              <a:t>CIFAR-100</a:t>
            </a:r>
            <a:r>
              <a:rPr lang="en-US" sz="2000">
                <a:solidFill>
                  <a:schemeClr val="dk1"/>
                </a:solidFill>
                <a:latin typeface="Comfortaa"/>
                <a:ea typeface="Comfortaa"/>
                <a:cs typeface="Comfortaa"/>
                <a:sym typeface="Comfortaa"/>
              </a:rPr>
              <a:t> (για εκπαίδευση των proxy tasks)</a:t>
            </a:r>
            <a:endParaRPr sz="2000">
              <a:solidFill>
                <a:schemeClr val="dk1"/>
              </a:solidFill>
              <a:latin typeface="Comfortaa"/>
              <a:ea typeface="Comfortaa"/>
              <a:cs typeface="Comfortaa"/>
              <a:sym typeface="Comfortaa"/>
            </a:endParaRPr>
          </a:p>
          <a:p>
            <a:pPr indent="-355600" lvl="1" marL="914400" rtl="0" algn="just">
              <a:lnSpc>
                <a:spcPct val="115000"/>
              </a:lnSpc>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Χρησιμοποιήθηκε ως </a:t>
            </a:r>
            <a:r>
              <a:rPr i="1" lang="en-US" sz="2000">
                <a:solidFill>
                  <a:schemeClr val="dk1"/>
                </a:solidFill>
                <a:latin typeface="Comfortaa"/>
                <a:ea typeface="Comfortaa"/>
                <a:cs typeface="Comfortaa"/>
                <a:sym typeface="Comfortaa"/>
              </a:rPr>
              <a:t>unlabeled dataset</a:t>
            </a:r>
            <a:r>
              <a:rPr lang="en-US" sz="2000">
                <a:solidFill>
                  <a:schemeClr val="dk1"/>
                </a:solidFill>
                <a:latin typeface="Comfortaa"/>
                <a:ea typeface="Comfortaa"/>
                <a:cs typeface="Comfortaa"/>
                <a:sym typeface="Comfortaa"/>
              </a:rPr>
              <a:t> (χωρίς ετικέτες)</a:t>
            </a:r>
            <a:endParaRPr sz="2000">
              <a:solidFill>
                <a:schemeClr val="dk1"/>
              </a:solidFill>
              <a:latin typeface="Comfortaa"/>
              <a:ea typeface="Comfortaa"/>
              <a:cs typeface="Comfortaa"/>
              <a:sym typeface="Comfortaa"/>
            </a:endParaRPr>
          </a:p>
          <a:p>
            <a:pPr indent="-355600" lvl="1" marL="914400" rtl="0" algn="just">
              <a:lnSpc>
                <a:spcPct val="115000"/>
              </a:lnSpc>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Το μοντέλο εκπαιδεύεται σε έμμεσες διεργασίες χωρίς την πληροφορία της κλάσης</a:t>
            </a:r>
            <a:endParaRPr sz="2000">
              <a:solidFill>
                <a:schemeClr val="dk1"/>
              </a:solidFill>
              <a:latin typeface="Comfortaa"/>
              <a:ea typeface="Comfortaa"/>
              <a:cs typeface="Comfortaa"/>
              <a:sym typeface="Comfortaa"/>
            </a:endParaRPr>
          </a:p>
        </p:txBody>
      </p:sp>
      <p:sp>
        <p:nvSpPr>
          <p:cNvPr id="278" name="Google Shape;278;p23"/>
          <p:cNvSpPr txBox="1"/>
          <p:nvPr/>
        </p:nvSpPr>
        <p:spPr>
          <a:xfrm>
            <a:off x="1688950" y="3094950"/>
            <a:ext cx="11450700" cy="2570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US" sz="2000">
                <a:solidFill>
                  <a:schemeClr val="dk1"/>
                </a:solidFill>
                <a:latin typeface="Comfortaa"/>
                <a:ea typeface="Comfortaa"/>
                <a:cs typeface="Comfortaa"/>
                <a:sym typeface="Comfortaa"/>
              </a:rPr>
              <a:t>Fine-Tuning στο Downstream Task:</a:t>
            </a:r>
            <a:endParaRPr b="1" sz="2000">
              <a:solidFill>
                <a:schemeClr val="dk1"/>
              </a:solidFill>
              <a:latin typeface="Comfortaa"/>
              <a:ea typeface="Comfortaa"/>
              <a:cs typeface="Comfortaa"/>
              <a:sym typeface="Comfortaa"/>
            </a:endParaRPr>
          </a:p>
          <a:p>
            <a:pPr indent="-355600" lvl="0" marL="457200" rtl="0" algn="just">
              <a:lnSpc>
                <a:spcPct val="115000"/>
              </a:lnSpc>
              <a:spcBef>
                <a:spcPts val="1200"/>
              </a:spcBef>
              <a:spcAft>
                <a:spcPts val="0"/>
              </a:spcAft>
              <a:buClr>
                <a:schemeClr val="dk1"/>
              </a:buClr>
              <a:buSzPts val="2000"/>
              <a:buChar char="❏"/>
            </a:pPr>
            <a:r>
              <a:rPr b="1" lang="en-US" sz="2000">
                <a:solidFill>
                  <a:schemeClr val="dk1"/>
                </a:solidFill>
                <a:latin typeface="Comfortaa"/>
                <a:ea typeface="Comfortaa"/>
                <a:cs typeface="Comfortaa"/>
                <a:sym typeface="Comfortaa"/>
              </a:rPr>
              <a:t>CIFAR-10</a:t>
            </a:r>
            <a:r>
              <a:rPr lang="en-US" sz="2000">
                <a:solidFill>
                  <a:schemeClr val="dk1"/>
                </a:solidFill>
                <a:latin typeface="Comfortaa"/>
                <a:ea typeface="Comfortaa"/>
                <a:cs typeface="Comfortaa"/>
                <a:sym typeface="Comfortaa"/>
              </a:rPr>
              <a:t> και </a:t>
            </a:r>
            <a:r>
              <a:rPr b="1" lang="en-US" sz="2000">
                <a:solidFill>
                  <a:schemeClr val="dk1"/>
                </a:solidFill>
                <a:latin typeface="Comfortaa"/>
                <a:ea typeface="Comfortaa"/>
                <a:cs typeface="Comfortaa"/>
                <a:sym typeface="Comfortaa"/>
              </a:rPr>
              <a:t>CIFAR-100</a:t>
            </a:r>
            <a:r>
              <a:rPr lang="en-US" sz="2000">
                <a:solidFill>
                  <a:schemeClr val="dk1"/>
                </a:solidFill>
                <a:latin typeface="Comfortaa"/>
                <a:ea typeface="Comfortaa"/>
                <a:cs typeface="Comfortaa"/>
                <a:sym typeface="Comfortaa"/>
              </a:rPr>
              <a:t> (για το downstream task)</a:t>
            </a:r>
            <a:endParaRPr sz="2000">
              <a:solidFill>
                <a:schemeClr val="dk1"/>
              </a:solidFill>
              <a:latin typeface="Comfortaa"/>
              <a:ea typeface="Comfortaa"/>
              <a:cs typeface="Comfortaa"/>
              <a:sym typeface="Comfortaa"/>
            </a:endParaRPr>
          </a:p>
          <a:p>
            <a:pPr indent="-355600" lvl="1" marL="914400" rtl="0" algn="just">
              <a:lnSpc>
                <a:spcPct val="115000"/>
              </a:lnSpc>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Χρησιμοποιήθηκαν ως </a:t>
            </a:r>
            <a:r>
              <a:rPr i="1" lang="en-US" sz="2000">
                <a:solidFill>
                  <a:schemeClr val="dk1"/>
                </a:solidFill>
                <a:latin typeface="Comfortaa"/>
                <a:ea typeface="Comfortaa"/>
                <a:cs typeface="Comfortaa"/>
                <a:sym typeface="Comfortaa"/>
              </a:rPr>
              <a:t>labeled datasets</a:t>
            </a:r>
            <a:r>
              <a:rPr lang="en-US" sz="2000">
                <a:solidFill>
                  <a:schemeClr val="dk1"/>
                </a:solidFill>
                <a:latin typeface="Comfortaa"/>
                <a:ea typeface="Comfortaa"/>
                <a:cs typeface="Comfortaa"/>
                <a:sym typeface="Comfortaa"/>
              </a:rPr>
              <a:t> για την ταξινόμηση εικόνων</a:t>
            </a:r>
            <a:endParaRPr sz="2000">
              <a:solidFill>
                <a:schemeClr val="dk1"/>
              </a:solidFill>
              <a:latin typeface="Comfortaa"/>
              <a:ea typeface="Comfortaa"/>
              <a:cs typeface="Comfortaa"/>
              <a:sym typeface="Comfortaa"/>
            </a:endParaRPr>
          </a:p>
          <a:p>
            <a:pPr indent="-355600" lvl="1" marL="914400" rtl="0" algn="just">
              <a:lnSpc>
                <a:spcPct val="115000"/>
              </a:lnSpc>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Σκοπός: Να αξιολογήσουμε την απόδοση των proxy tasks σε ένα ίδιο και ένα διαφορετικό σύνολο δεδομένων</a:t>
            </a:r>
            <a:endParaRPr sz="2000">
              <a:solidFill>
                <a:schemeClr val="dk1"/>
              </a:solidFill>
              <a:latin typeface="Comfortaa"/>
              <a:ea typeface="Comfortaa"/>
              <a:cs typeface="Comfortaa"/>
              <a:sym typeface="Comfortaa"/>
            </a:endParaRPr>
          </a:p>
          <a:p>
            <a:pPr indent="0" lvl="0" marL="0" rtl="0" algn="just">
              <a:lnSpc>
                <a:spcPct val="115000"/>
              </a:lnSpc>
              <a:spcBef>
                <a:spcPts val="1200"/>
              </a:spcBef>
              <a:spcAft>
                <a:spcPts val="1200"/>
              </a:spcAft>
              <a:buNone/>
            </a:pPr>
            <a:r>
              <a:t/>
            </a:r>
            <a:endParaRPr b="1" sz="2000">
              <a:solidFill>
                <a:schemeClr val="dk1"/>
              </a:solidFill>
              <a:latin typeface="Comfortaa"/>
              <a:ea typeface="Comfortaa"/>
              <a:cs typeface="Comfortaa"/>
              <a:sym typeface="Comfortaa"/>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00FE"/>
            </a:gs>
            <a:gs pos="25000">
              <a:srgbClr val="C900FE"/>
            </a:gs>
            <a:gs pos="50000">
              <a:srgbClr val="A136FF"/>
            </a:gs>
            <a:gs pos="75000">
              <a:srgbClr val="5142F0"/>
            </a:gs>
            <a:gs pos="100000">
              <a:srgbClr val="0033D9"/>
            </a:gs>
          </a:gsLst>
          <a:path path="circle">
            <a:fillToRect b="100%" r="100%"/>
          </a:path>
          <a:tileRect l="-100%" t="-100%"/>
        </a:gradFill>
      </p:bgPr>
    </p:bg>
    <p:spTree>
      <p:nvGrpSpPr>
        <p:cNvPr id="282" name="Shape 282"/>
        <p:cNvGrpSpPr/>
        <p:nvPr/>
      </p:nvGrpSpPr>
      <p:grpSpPr>
        <a:xfrm>
          <a:off x="0" y="0"/>
          <a:ext cx="0" cy="0"/>
          <a:chOff x="0" y="0"/>
          <a:chExt cx="0" cy="0"/>
        </a:xfrm>
      </p:grpSpPr>
      <p:sp>
        <p:nvSpPr>
          <p:cNvPr id="283" name="Google Shape;283;p24"/>
          <p:cNvSpPr txBox="1"/>
          <p:nvPr/>
        </p:nvSpPr>
        <p:spPr>
          <a:xfrm>
            <a:off x="3527400" y="2788501"/>
            <a:ext cx="11233200" cy="4710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9000">
                <a:solidFill>
                  <a:srgbClr val="FFFFFF"/>
                </a:solidFill>
                <a:latin typeface="Comfortaa"/>
                <a:ea typeface="Comfortaa"/>
                <a:cs typeface="Comfortaa"/>
                <a:sym typeface="Comfortaa"/>
              </a:rPr>
              <a:t>Transfer Learning</a:t>
            </a:r>
            <a:endParaRPr b="1" sz="9000">
              <a:solidFill>
                <a:srgbClr val="FFFFFF"/>
              </a:solidFill>
              <a:latin typeface="Comfortaa"/>
              <a:ea typeface="Comfortaa"/>
              <a:cs typeface="Comfortaa"/>
              <a:sym typeface="Comfortaa"/>
            </a:endParaRPr>
          </a:p>
          <a:p>
            <a:pPr indent="0" lvl="0" marL="0" marR="0" rtl="0" algn="ctr">
              <a:lnSpc>
                <a:spcPct val="120000"/>
              </a:lnSpc>
              <a:spcBef>
                <a:spcPts val="0"/>
              </a:spcBef>
              <a:spcAft>
                <a:spcPts val="0"/>
              </a:spcAft>
              <a:buNone/>
            </a:pPr>
            <a:r>
              <a:rPr b="1" lang="en-US" sz="9000">
                <a:solidFill>
                  <a:srgbClr val="FFFFFF"/>
                </a:solidFill>
                <a:latin typeface="Comfortaa"/>
                <a:ea typeface="Comfortaa"/>
                <a:cs typeface="Comfortaa"/>
                <a:sym typeface="Comfortaa"/>
              </a:rPr>
              <a:t>και</a:t>
            </a:r>
            <a:endParaRPr b="1" sz="9000">
              <a:solidFill>
                <a:srgbClr val="FFFFFF"/>
              </a:solidFill>
              <a:latin typeface="Comfortaa"/>
              <a:ea typeface="Comfortaa"/>
              <a:cs typeface="Comfortaa"/>
              <a:sym typeface="Comfortaa"/>
            </a:endParaRPr>
          </a:p>
          <a:p>
            <a:pPr indent="0" lvl="0" marL="0" marR="0" rtl="0" algn="ctr">
              <a:lnSpc>
                <a:spcPct val="120000"/>
              </a:lnSpc>
              <a:spcBef>
                <a:spcPts val="0"/>
              </a:spcBef>
              <a:spcAft>
                <a:spcPts val="0"/>
              </a:spcAft>
              <a:buNone/>
            </a:pPr>
            <a:r>
              <a:rPr b="1" lang="en-US" sz="9000">
                <a:solidFill>
                  <a:srgbClr val="FFFFFF"/>
                </a:solidFill>
                <a:latin typeface="Comfortaa"/>
                <a:ea typeface="Comfortaa"/>
                <a:cs typeface="Comfortaa"/>
                <a:sym typeface="Comfortaa"/>
              </a:rPr>
              <a:t>Fine-Tuning</a:t>
            </a:r>
            <a:endParaRPr b="1" sz="9000">
              <a:solidFill>
                <a:srgbClr val="FFFFFF"/>
              </a:solidFill>
              <a:latin typeface="Comfortaa"/>
              <a:ea typeface="Comfortaa"/>
              <a:cs typeface="Comfortaa"/>
              <a:sym typeface="Comfortaa"/>
            </a:endParaRPr>
          </a:p>
        </p:txBody>
      </p:sp>
      <p:sp>
        <p:nvSpPr>
          <p:cNvPr id="284" name="Google Shape;284;p24"/>
          <p:cNvSpPr/>
          <p:nvPr/>
        </p:nvSpPr>
        <p:spPr>
          <a:xfrm>
            <a:off x="3138875" y="2598950"/>
            <a:ext cx="12010238" cy="5089094"/>
          </a:xfrm>
          <a:custGeom>
            <a:rect b="b" l="l" r="r" t="t"/>
            <a:pathLst>
              <a:path extrusionOk="0" h="1556298" w="3011972">
                <a:moveTo>
                  <a:pt x="0" y="0"/>
                </a:moveTo>
                <a:lnTo>
                  <a:pt x="3011972" y="0"/>
                </a:lnTo>
                <a:lnTo>
                  <a:pt x="3011972" y="1556298"/>
                </a:lnTo>
                <a:lnTo>
                  <a:pt x="0" y="1556298"/>
                </a:lnTo>
                <a:close/>
              </a:path>
            </a:pathLst>
          </a:custGeom>
          <a:solidFill>
            <a:srgbClr val="000000">
              <a:alpha val="0"/>
            </a:srgbClr>
          </a:solidFill>
          <a:ln cap="sq" cmpd="sng" w="104775">
            <a:solidFill>
              <a:srgbClr val="FFFFFF"/>
            </a:solidFill>
            <a:prstDash val="solid"/>
            <a:miter lim="8000"/>
            <a:headEnd len="sm" w="sm" type="none"/>
            <a:tailEnd len="sm" w="sm" type="none"/>
          </a:ln>
        </p:spPr>
      </p:sp>
    </p:spTree>
  </p:cSld>
  <p:clrMapOvr>
    <a:masterClrMapping/>
  </p:clrMapOvr>
  <mc:AlternateContent>
    <mc:Choice Requires="p14">
      <p:transition spd="med">
        <p14:prism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txBox="1"/>
          <p:nvPr/>
        </p:nvSpPr>
        <p:spPr>
          <a:xfrm>
            <a:off x="6970075" y="925713"/>
            <a:ext cx="8513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0">
                <a:solidFill>
                  <a:schemeClr val="dk1"/>
                </a:solidFill>
                <a:latin typeface="Comfortaa"/>
                <a:ea typeface="Comfortaa"/>
                <a:cs typeface="Comfortaa"/>
                <a:sym typeface="Comfortaa"/>
              </a:rPr>
              <a:t>Transfer Learning</a:t>
            </a:r>
            <a:endParaRPr b="1" sz="7000">
              <a:solidFill>
                <a:schemeClr val="dk1"/>
              </a:solidFill>
              <a:latin typeface="Comfortaa"/>
              <a:ea typeface="Comfortaa"/>
              <a:cs typeface="Comfortaa"/>
              <a:sym typeface="Comfortaa"/>
            </a:endParaRPr>
          </a:p>
        </p:txBody>
      </p:sp>
      <p:sp>
        <p:nvSpPr>
          <p:cNvPr id="290" name="Google Shape;290;p25"/>
          <p:cNvSpPr txBox="1"/>
          <p:nvPr/>
        </p:nvSpPr>
        <p:spPr>
          <a:xfrm>
            <a:off x="5767375" y="3375038"/>
            <a:ext cx="10918800" cy="115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100">
                <a:solidFill>
                  <a:schemeClr val="dk1"/>
                </a:solidFill>
                <a:latin typeface="Comfortaa"/>
                <a:ea typeface="Comfortaa"/>
                <a:cs typeface="Comfortaa"/>
                <a:sym typeface="Comfortaa"/>
              </a:rPr>
              <a:t>Κατά την εκπαίδευση στα proxy tasks, όταν το μοντέλο σημείωνε την υψηλότερη απόδοση στο </a:t>
            </a:r>
            <a:r>
              <a:rPr i="1" lang="en-US" sz="2100">
                <a:solidFill>
                  <a:schemeClr val="dk1"/>
                </a:solidFill>
                <a:latin typeface="Comfortaa"/>
                <a:ea typeface="Comfortaa"/>
                <a:cs typeface="Comfortaa"/>
                <a:sym typeface="Comfortaa"/>
              </a:rPr>
              <a:t>validation set</a:t>
            </a:r>
            <a:r>
              <a:rPr lang="en-US" sz="2100">
                <a:solidFill>
                  <a:schemeClr val="dk1"/>
                </a:solidFill>
                <a:latin typeface="Comfortaa"/>
                <a:ea typeface="Comfortaa"/>
                <a:cs typeface="Comfortaa"/>
                <a:sym typeface="Comfortaa"/>
              </a:rPr>
              <a:t>, αποθηκεύαμε το </a:t>
            </a:r>
            <a:r>
              <a:rPr i="1" lang="en-US" sz="2100">
                <a:solidFill>
                  <a:schemeClr val="dk1"/>
                </a:solidFill>
                <a:latin typeface="Comfortaa"/>
                <a:ea typeface="Comfortaa"/>
                <a:cs typeface="Comfortaa"/>
                <a:sym typeface="Comfortaa"/>
              </a:rPr>
              <a:t>state</a:t>
            </a:r>
            <a:r>
              <a:rPr lang="en-US" sz="2100">
                <a:solidFill>
                  <a:schemeClr val="dk1"/>
                </a:solidFill>
                <a:latin typeface="Comfortaa"/>
                <a:ea typeface="Comfortaa"/>
                <a:cs typeface="Comfortaa"/>
                <a:sym typeface="Comfortaa"/>
              </a:rPr>
              <a:t> του μοντέλου, εξασφαλίζοντας τη διατήρηση των πιο αποδοτικών βαρών.</a:t>
            </a:r>
            <a:endParaRPr sz="2100">
              <a:solidFill>
                <a:schemeClr val="dk1"/>
              </a:solidFill>
              <a:latin typeface="Comfortaa"/>
              <a:ea typeface="Comfortaa"/>
              <a:cs typeface="Comfortaa"/>
              <a:sym typeface="Comfortaa"/>
            </a:endParaRPr>
          </a:p>
        </p:txBody>
      </p:sp>
      <p:grpSp>
        <p:nvGrpSpPr>
          <p:cNvPr id="291" name="Google Shape;291;p25"/>
          <p:cNvGrpSpPr/>
          <p:nvPr/>
        </p:nvGrpSpPr>
        <p:grpSpPr>
          <a:xfrm>
            <a:off x="5303429" y="2749263"/>
            <a:ext cx="373888" cy="373888"/>
            <a:chOff x="0" y="0"/>
            <a:chExt cx="812800" cy="812800"/>
          </a:xfrm>
        </p:grpSpPr>
        <p:sp>
          <p:nvSpPr>
            <p:cNvPr id="292" name="Google Shape;292;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4" name="Google Shape;294;p25"/>
          <p:cNvSpPr txBox="1"/>
          <p:nvPr/>
        </p:nvSpPr>
        <p:spPr>
          <a:xfrm>
            <a:off x="5767375" y="2597663"/>
            <a:ext cx="11948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omfortaa"/>
                <a:ea typeface="Comfortaa"/>
                <a:cs typeface="Comfortaa"/>
                <a:sym typeface="Comfortaa"/>
              </a:rPr>
              <a:t>Αποθήκευση του καλύτερου state του μοντέλου</a:t>
            </a:r>
            <a:endParaRPr sz="3200">
              <a:solidFill>
                <a:schemeClr val="dk1"/>
              </a:solidFill>
              <a:latin typeface="Comfortaa"/>
              <a:ea typeface="Comfortaa"/>
              <a:cs typeface="Comfortaa"/>
              <a:sym typeface="Comfortaa"/>
            </a:endParaRPr>
          </a:p>
        </p:txBody>
      </p:sp>
      <p:sp>
        <p:nvSpPr>
          <p:cNvPr id="295" name="Google Shape;295;p25"/>
          <p:cNvSpPr txBox="1"/>
          <p:nvPr/>
        </p:nvSpPr>
        <p:spPr>
          <a:xfrm>
            <a:off x="5767375" y="5628613"/>
            <a:ext cx="109188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100">
                <a:solidFill>
                  <a:schemeClr val="dk1"/>
                </a:solidFill>
                <a:latin typeface="Comfortaa"/>
                <a:ea typeface="Comfortaa"/>
                <a:cs typeface="Comfortaa"/>
                <a:sym typeface="Comfortaa"/>
              </a:rPr>
              <a:t>Αφού</a:t>
            </a:r>
            <a:r>
              <a:rPr lang="en-US" sz="2100">
                <a:solidFill>
                  <a:schemeClr val="dk1"/>
                </a:solidFill>
                <a:latin typeface="Comfortaa"/>
                <a:ea typeface="Comfortaa"/>
                <a:cs typeface="Comfortaa"/>
                <a:sym typeface="Comfortaa"/>
              </a:rPr>
              <a:t> ολοκληρώθηκε η εκπαίδευση των proxy tasks, κ</a:t>
            </a:r>
            <a:r>
              <a:rPr lang="en-US" sz="2100">
                <a:solidFill>
                  <a:schemeClr val="dk1"/>
                </a:solidFill>
                <a:latin typeface="Comfortaa"/>
                <a:ea typeface="Comfortaa"/>
                <a:cs typeface="Comfortaa"/>
                <a:sym typeface="Comfortaa"/>
              </a:rPr>
              <a:t>ατασκευάστηκε ένα πανομοιότυπο μοντέλο με το μοντέλο του εκάστοτε proxy task για το downstream task της ταξινόμησης εικόνων. Στη συνέχεια, φορτώσαμε τα pretrained weights (model state) στο νέο μοντέλο.</a:t>
            </a:r>
            <a:endParaRPr sz="2100">
              <a:solidFill>
                <a:schemeClr val="dk1"/>
              </a:solidFill>
              <a:latin typeface="Comfortaa"/>
              <a:ea typeface="Comfortaa"/>
              <a:cs typeface="Comfortaa"/>
              <a:sym typeface="Comfortaa"/>
            </a:endParaRPr>
          </a:p>
        </p:txBody>
      </p:sp>
      <p:grpSp>
        <p:nvGrpSpPr>
          <p:cNvPr id="296" name="Google Shape;296;p25"/>
          <p:cNvGrpSpPr/>
          <p:nvPr/>
        </p:nvGrpSpPr>
        <p:grpSpPr>
          <a:xfrm>
            <a:off x="5303429" y="5002838"/>
            <a:ext cx="373888" cy="373888"/>
            <a:chOff x="0" y="0"/>
            <a:chExt cx="812800" cy="812800"/>
          </a:xfrm>
        </p:grpSpPr>
        <p:sp>
          <p:nvSpPr>
            <p:cNvPr id="297" name="Google Shape;297;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9" name="Google Shape;299;p25"/>
          <p:cNvSpPr txBox="1"/>
          <p:nvPr/>
        </p:nvSpPr>
        <p:spPr>
          <a:xfrm>
            <a:off x="5767375" y="4851238"/>
            <a:ext cx="11948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omfortaa"/>
                <a:ea typeface="Comfortaa"/>
                <a:cs typeface="Comfortaa"/>
                <a:sym typeface="Comfortaa"/>
              </a:rPr>
              <a:t>Δημιουργία νέου μοντέλου</a:t>
            </a:r>
            <a:endParaRPr sz="3200">
              <a:solidFill>
                <a:schemeClr val="dk1"/>
              </a:solidFill>
              <a:latin typeface="Comfortaa"/>
              <a:ea typeface="Comfortaa"/>
              <a:cs typeface="Comfortaa"/>
              <a:sym typeface="Comfortaa"/>
            </a:endParaRPr>
          </a:p>
        </p:txBody>
      </p:sp>
      <p:sp>
        <p:nvSpPr>
          <p:cNvPr id="300" name="Google Shape;300;p25"/>
          <p:cNvSpPr txBox="1"/>
          <p:nvPr/>
        </p:nvSpPr>
        <p:spPr>
          <a:xfrm>
            <a:off x="5767375" y="8206888"/>
            <a:ext cx="10918800" cy="115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100">
                <a:solidFill>
                  <a:schemeClr val="dk1"/>
                </a:solidFill>
                <a:latin typeface="Comfortaa"/>
                <a:ea typeface="Comfortaa"/>
                <a:cs typeface="Comfortaa"/>
                <a:sym typeface="Comfortaa"/>
              </a:rPr>
              <a:t>Τροποποιήσαμε το τελευταίο </a:t>
            </a:r>
            <a:r>
              <a:rPr i="1" lang="en-US" sz="2100">
                <a:solidFill>
                  <a:schemeClr val="dk1"/>
                </a:solidFill>
                <a:latin typeface="Comfortaa"/>
                <a:ea typeface="Comfortaa"/>
                <a:cs typeface="Comfortaa"/>
                <a:sym typeface="Comfortaa"/>
              </a:rPr>
              <a:t>fully connected layer</a:t>
            </a:r>
            <a:r>
              <a:rPr lang="en-US" sz="2100">
                <a:solidFill>
                  <a:schemeClr val="dk1"/>
                </a:solidFill>
                <a:latin typeface="Comfortaa"/>
                <a:ea typeface="Comfortaa"/>
                <a:cs typeface="Comfortaa"/>
                <a:sym typeface="Comfortaa"/>
              </a:rPr>
              <a:t> για να προσαρμοστεί στον αριθμό των κλάσεων του εκάστοτε dataset (CIFAR-10: 10 έξοδοι, CIFAR-100: 100 έξοδοι). </a:t>
            </a:r>
            <a:endParaRPr sz="2100">
              <a:solidFill>
                <a:schemeClr val="dk1"/>
              </a:solidFill>
              <a:latin typeface="Comfortaa"/>
              <a:ea typeface="Comfortaa"/>
              <a:cs typeface="Comfortaa"/>
              <a:sym typeface="Comfortaa"/>
            </a:endParaRPr>
          </a:p>
        </p:txBody>
      </p:sp>
      <p:grpSp>
        <p:nvGrpSpPr>
          <p:cNvPr id="301" name="Google Shape;301;p25"/>
          <p:cNvGrpSpPr/>
          <p:nvPr/>
        </p:nvGrpSpPr>
        <p:grpSpPr>
          <a:xfrm>
            <a:off x="5303429" y="7581113"/>
            <a:ext cx="373888" cy="373888"/>
            <a:chOff x="0" y="0"/>
            <a:chExt cx="812800" cy="812800"/>
          </a:xfrm>
        </p:grpSpPr>
        <p:sp>
          <p:nvSpPr>
            <p:cNvPr id="302" name="Google Shape;302;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4" name="Google Shape;304;p25"/>
          <p:cNvSpPr txBox="1"/>
          <p:nvPr/>
        </p:nvSpPr>
        <p:spPr>
          <a:xfrm>
            <a:off x="5767375" y="7429513"/>
            <a:ext cx="11948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omfortaa"/>
                <a:ea typeface="Comfortaa"/>
                <a:cs typeface="Comfortaa"/>
                <a:sym typeface="Comfortaa"/>
              </a:rPr>
              <a:t>Προσαρμογή νέου μοντέλου στο Downstream Task</a:t>
            </a:r>
            <a:endParaRPr sz="3200">
              <a:solidFill>
                <a:schemeClr val="dk1"/>
              </a:solidFill>
              <a:latin typeface="Comfortaa"/>
              <a:ea typeface="Comfortaa"/>
              <a:cs typeface="Comfortaa"/>
              <a:sym typeface="Comfortaa"/>
            </a:endParaRPr>
          </a:p>
        </p:txBody>
      </p:sp>
      <p:sp>
        <p:nvSpPr>
          <p:cNvPr id="305" name="Google Shape;305;p25"/>
          <p:cNvSpPr/>
          <p:nvPr/>
        </p:nvSpPr>
        <p:spPr>
          <a:xfrm rot="7538257">
            <a:off x="-6148267" y="494811"/>
            <a:ext cx="9624957" cy="9649080"/>
          </a:xfrm>
          <a:custGeom>
            <a:rect b="b" l="l" r="r" t="t"/>
            <a:pathLst>
              <a:path extrusionOk="0" h="9651674" w="9627545">
                <a:moveTo>
                  <a:pt x="0" y="0"/>
                </a:moveTo>
                <a:lnTo>
                  <a:pt x="9627545" y="0"/>
                </a:lnTo>
                <a:lnTo>
                  <a:pt x="9627545" y="9651674"/>
                </a:lnTo>
                <a:lnTo>
                  <a:pt x="0" y="9651674"/>
                </a:lnTo>
                <a:lnTo>
                  <a:pt x="0" y="0"/>
                </a:lnTo>
                <a:close/>
              </a:path>
            </a:pathLst>
          </a:custGeom>
          <a:blipFill rotWithShape="1">
            <a:blip r:embed="rId3">
              <a:alphaModFix/>
            </a:blip>
            <a:stretch>
              <a:fillRect b="0" l="0" r="0" t="0"/>
            </a:stretch>
          </a:blipFill>
          <a:ln>
            <a:noFill/>
          </a:ln>
        </p:spPr>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2" presetSubtype="2">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1000"/>
                                        <p:tgtEl>
                                          <p:spTgt spid="2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1000"/>
                                        <p:tgtEl>
                                          <p:spTgt spid="29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2" presetSubtype="2">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2" presetSubtype="2">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nvSpPr>
        <p:spPr>
          <a:xfrm>
            <a:off x="6984725" y="945325"/>
            <a:ext cx="8513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000">
                <a:solidFill>
                  <a:schemeClr val="dk1"/>
                </a:solidFill>
                <a:latin typeface="Comfortaa"/>
                <a:ea typeface="Comfortaa"/>
                <a:cs typeface="Comfortaa"/>
                <a:sym typeface="Comfortaa"/>
              </a:rPr>
              <a:t>Fine-Tuning</a:t>
            </a:r>
            <a:endParaRPr b="1" sz="7000">
              <a:solidFill>
                <a:schemeClr val="dk1"/>
              </a:solidFill>
              <a:latin typeface="Comfortaa"/>
              <a:ea typeface="Comfortaa"/>
              <a:cs typeface="Comfortaa"/>
              <a:sym typeface="Comfortaa"/>
            </a:endParaRPr>
          </a:p>
        </p:txBody>
      </p:sp>
      <p:sp>
        <p:nvSpPr>
          <p:cNvPr id="311" name="Google Shape;311;p26"/>
          <p:cNvSpPr txBox="1"/>
          <p:nvPr/>
        </p:nvSpPr>
        <p:spPr>
          <a:xfrm>
            <a:off x="5782025" y="4101463"/>
            <a:ext cx="109188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100">
                <a:solidFill>
                  <a:schemeClr val="dk1"/>
                </a:solidFill>
                <a:latin typeface="Comfortaa"/>
                <a:ea typeface="Comfortaa"/>
                <a:cs typeface="Comfortaa"/>
                <a:sym typeface="Comfortaa"/>
              </a:rPr>
              <a:t>Για να επανεκπαιδευτεί μόνο το τελευταίο επίπεδο, παγώσαμε (freeze) όλα τα επίπεδα του δικτύου και “ξεπαγώσαμε” (unfreeze) το τελευταίο επίπεδο, αφήνοντας ελεύθερο προς εκπαίδευση μόνο το τελευταίο πλήρως συνδεδεμένο επίπεδο.</a:t>
            </a:r>
            <a:endParaRPr sz="2100">
              <a:solidFill>
                <a:schemeClr val="dk1"/>
              </a:solidFill>
              <a:latin typeface="Comfortaa"/>
              <a:ea typeface="Comfortaa"/>
              <a:cs typeface="Comfortaa"/>
              <a:sym typeface="Comfortaa"/>
            </a:endParaRPr>
          </a:p>
        </p:txBody>
      </p:sp>
      <p:grpSp>
        <p:nvGrpSpPr>
          <p:cNvPr id="312" name="Google Shape;312;p26"/>
          <p:cNvGrpSpPr/>
          <p:nvPr/>
        </p:nvGrpSpPr>
        <p:grpSpPr>
          <a:xfrm>
            <a:off x="5318079" y="3475688"/>
            <a:ext cx="373888" cy="373888"/>
            <a:chOff x="0" y="0"/>
            <a:chExt cx="812800" cy="812800"/>
          </a:xfrm>
        </p:grpSpPr>
        <p:sp>
          <p:nvSpPr>
            <p:cNvPr id="313" name="Google Shape;313;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5" name="Google Shape;315;p26"/>
          <p:cNvSpPr txBox="1"/>
          <p:nvPr/>
        </p:nvSpPr>
        <p:spPr>
          <a:xfrm>
            <a:off x="5782025" y="3324088"/>
            <a:ext cx="11948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omfortaa"/>
                <a:ea typeface="Comfortaa"/>
                <a:cs typeface="Comfortaa"/>
                <a:sym typeface="Comfortaa"/>
              </a:rPr>
              <a:t>Εκπαίδευση μόνο του τελευταίου επιπέδου </a:t>
            </a:r>
            <a:endParaRPr sz="3200">
              <a:solidFill>
                <a:schemeClr val="dk1"/>
              </a:solidFill>
              <a:latin typeface="Comfortaa"/>
              <a:ea typeface="Comfortaa"/>
              <a:cs typeface="Comfortaa"/>
              <a:sym typeface="Comfortaa"/>
            </a:endParaRPr>
          </a:p>
        </p:txBody>
      </p:sp>
      <p:sp>
        <p:nvSpPr>
          <p:cNvPr id="316" name="Google Shape;316;p26"/>
          <p:cNvSpPr txBox="1"/>
          <p:nvPr/>
        </p:nvSpPr>
        <p:spPr>
          <a:xfrm>
            <a:off x="5782025" y="7376150"/>
            <a:ext cx="10918800" cy="115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100">
                <a:solidFill>
                  <a:schemeClr val="dk1"/>
                </a:solidFill>
                <a:latin typeface="Comfortaa"/>
                <a:ea typeface="Comfortaa"/>
                <a:cs typeface="Comfortaa"/>
                <a:sym typeface="Comfortaa"/>
              </a:rPr>
              <a:t>Πραγματοποιήθηκε πλήρης εκπαίδευση του δικτύου σε κάθε task, επιτρέποντας στα βάρη όλων των επιπέδων να ενημερώνονται κατά τη διαδικασία της εκπαίδευσης.</a:t>
            </a:r>
            <a:endParaRPr sz="2100">
              <a:solidFill>
                <a:schemeClr val="dk1"/>
              </a:solidFill>
              <a:latin typeface="Comfortaa"/>
              <a:ea typeface="Comfortaa"/>
              <a:cs typeface="Comfortaa"/>
              <a:sym typeface="Comfortaa"/>
            </a:endParaRPr>
          </a:p>
        </p:txBody>
      </p:sp>
      <p:grpSp>
        <p:nvGrpSpPr>
          <p:cNvPr id="317" name="Google Shape;317;p26"/>
          <p:cNvGrpSpPr/>
          <p:nvPr/>
        </p:nvGrpSpPr>
        <p:grpSpPr>
          <a:xfrm>
            <a:off x="5318079" y="6750375"/>
            <a:ext cx="373888" cy="373888"/>
            <a:chOff x="0" y="0"/>
            <a:chExt cx="812800" cy="812800"/>
          </a:xfrm>
        </p:grpSpPr>
        <p:sp>
          <p:nvSpPr>
            <p:cNvPr id="318" name="Google Shape;318;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0" name="Google Shape;320;p26"/>
          <p:cNvSpPr txBox="1"/>
          <p:nvPr/>
        </p:nvSpPr>
        <p:spPr>
          <a:xfrm>
            <a:off x="5782025" y="6598775"/>
            <a:ext cx="11948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200">
                <a:solidFill>
                  <a:schemeClr val="dk1"/>
                </a:solidFill>
                <a:latin typeface="Comfortaa"/>
                <a:ea typeface="Comfortaa"/>
                <a:cs typeface="Comfortaa"/>
                <a:sym typeface="Comfortaa"/>
              </a:rPr>
              <a:t>Εκπαίδευση όλων των επιπέδων</a:t>
            </a:r>
            <a:endParaRPr sz="3200">
              <a:solidFill>
                <a:schemeClr val="dk1"/>
              </a:solidFill>
              <a:latin typeface="Comfortaa"/>
              <a:ea typeface="Comfortaa"/>
              <a:cs typeface="Comfortaa"/>
              <a:sym typeface="Comfortaa"/>
            </a:endParaRPr>
          </a:p>
        </p:txBody>
      </p:sp>
      <p:sp>
        <p:nvSpPr>
          <p:cNvPr id="321" name="Google Shape;321;p26"/>
          <p:cNvSpPr/>
          <p:nvPr/>
        </p:nvSpPr>
        <p:spPr>
          <a:xfrm rot="-7340363">
            <a:off x="-6320884" y="100180"/>
            <a:ext cx="12390960" cy="10764646"/>
          </a:xfrm>
          <a:custGeom>
            <a:rect b="b" l="l" r="r" t="t"/>
            <a:pathLst>
              <a:path extrusionOk="0" h="10763301" w="12389411">
                <a:moveTo>
                  <a:pt x="0" y="0"/>
                </a:moveTo>
                <a:lnTo>
                  <a:pt x="12389411" y="0"/>
                </a:lnTo>
                <a:lnTo>
                  <a:pt x="12389411" y="10763302"/>
                </a:lnTo>
                <a:lnTo>
                  <a:pt x="0" y="10763302"/>
                </a:lnTo>
                <a:lnTo>
                  <a:pt x="0" y="0"/>
                </a:lnTo>
                <a:close/>
              </a:path>
            </a:pathLst>
          </a:custGeom>
          <a:blipFill rotWithShape="1">
            <a:blip r:embed="rId3">
              <a:alphaModFix/>
            </a:blip>
            <a:stretch>
              <a:fillRect b="0" l="0" r="0" t="0"/>
            </a:stretch>
          </a:blipFill>
          <a:ln>
            <a:noFill/>
          </a:ln>
        </p:spPr>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000"/>
                                        <p:tgtEl>
                                          <p:spTgt spid="31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2" presetSubtype="2">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1000"/>
                                        <p:tgtEl>
                                          <p:spTgt spid="3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1000"/>
                                        <p:tgtEl>
                                          <p:spTgt spid="31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2" presetSubtype="2">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00FE"/>
            </a:gs>
            <a:gs pos="25000">
              <a:srgbClr val="C900FE"/>
            </a:gs>
            <a:gs pos="50000">
              <a:srgbClr val="A136FF"/>
            </a:gs>
            <a:gs pos="75000">
              <a:srgbClr val="5142F0"/>
            </a:gs>
            <a:gs pos="100000">
              <a:srgbClr val="0033D9"/>
            </a:gs>
          </a:gsLst>
          <a:path path="circle">
            <a:fillToRect b="100%" r="100%"/>
          </a:path>
          <a:tileRect l="-100%" t="-100%"/>
        </a:gradFill>
      </p:bgPr>
    </p:bg>
    <p:spTree>
      <p:nvGrpSpPr>
        <p:cNvPr id="325" name="Shape 325"/>
        <p:cNvGrpSpPr/>
        <p:nvPr/>
      </p:nvGrpSpPr>
      <p:grpSpPr>
        <a:xfrm>
          <a:off x="0" y="0"/>
          <a:ext cx="0" cy="0"/>
          <a:chOff x="0" y="0"/>
          <a:chExt cx="0" cy="0"/>
        </a:xfrm>
      </p:grpSpPr>
      <p:sp>
        <p:nvSpPr>
          <p:cNvPr id="326" name="Google Shape;326;p27"/>
          <p:cNvSpPr txBox="1"/>
          <p:nvPr/>
        </p:nvSpPr>
        <p:spPr>
          <a:xfrm>
            <a:off x="3527400" y="4450801"/>
            <a:ext cx="112332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9000">
                <a:solidFill>
                  <a:srgbClr val="FFFFFF"/>
                </a:solidFill>
                <a:latin typeface="Comfortaa"/>
                <a:ea typeface="Comfortaa"/>
                <a:cs typeface="Comfortaa"/>
                <a:sym typeface="Comfortaa"/>
              </a:rPr>
              <a:t>Εκπαίδευση</a:t>
            </a:r>
            <a:endParaRPr b="1" sz="9000">
              <a:solidFill>
                <a:srgbClr val="FFFFFF"/>
              </a:solidFill>
              <a:latin typeface="Comfortaa"/>
              <a:ea typeface="Comfortaa"/>
              <a:cs typeface="Comfortaa"/>
              <a:sym typeface="Comfortaa"/>
            </a:endParaRPr>
          </a:p>
        </p:txBody>
      </p:sp>
      <p:sp>
        <p:nvSpPr>
          <p:cNvPr id="327" name="Google Shape;327;p27"/>
          <p:cNvSpPr/>
          <p:nvPr/>
        </p:nvSpPr>
        <p:spPr>
          <a:xfrm>
            <a:off x="4208125" y="3141713"/>
            <a:ext cx="9871738" cy="4003577"/>
          </a:xfrm>
          <a:custGeom>
            <a:rect b="b" l="l" r="r" t="t"/>
            <a:pathLst>
              <a:path extrusionOk="0" h="1556298" w="3011972">
                <a:moveTo>
                  <a:pt x="0" y="0"/>
                </a:moveTo>
                <a:lnTo>
                  <a:pt x="3011972" y="0"/>
                </a:lnTo>
                <a:lnTo>
                  <a:pt x="3011972" y="1556298"/>
                </a:lnTo>
                <a:lnTo>
                  <a:pt x="0" y="1556298"/>
                </a:lnTo>
                <a:close/>
              </a:path>
            </a:pathLst>
          </a:custGeom>
          <a:solidFill>
            <a:srgbClr val="000000">
              <a:alpha val="0"/>
            </a:srgbClr>
          </a:solidFill>
          <a:ln cap="sq" cmpd="sng" w="104775">
            <a:solidFill>
              <a:srgbClr val="FFFFFF"/>
            </a:solidFill>
            <a:prstDash val="solid"/>
            <a:miter lim="8000"/>
            <a:headEnd len="sm" w="sm" type="none"/>
            <a:tailEnd len="sm" w="sm" type="none"/>
          </a:ln>
        </p:spPr>
      </p:sp>
    </p:spTree>
  </p:cSld>
  <p:clrMapOvr>
    <a:masterClrMapping/>
  </p:clrMapOvr>
  <mc:AlternateContent>
    <mc:Choice Requires="p14">
      <p:transition spd="med">
        <p14:prism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8"/>
          <p:cNvSpPr/>
          <p:nvPr/>
        </p:nvSpPr>
        <p:spPr>
          <a:xfrm rot="-1897575">
            <a:off x="13657508" y="-6221171"/>
            <a:ext cx="8784619" cy="8806636"/>
          </a:xfrm>
          <a:custGeom>
            <a:rect b="b" l="l" r="r" t="t"/>
            <a:pathLst>
              <a:path extrusionOk="0" h="8796169" w="8774178">
                <a:moveTo>
                  <a:pt x="0" y="0"/>
                </a:moveTo>
                <a:lnTo>
                  <a:pt x="8774178" y="0"/>
                </a:lnTo>
                <a:lnTo>
                  <a:pt x="8774178" y="8796168"/>
                </a:lnTo>
                <a:lnTo>
                  <a:pt x="0" y="8796168"/>
                </a:lnTo>
                <a:lnTo>
                  <a:pt x="0" y="0"/>
                </a:lnTo>
                <a:close/>
              </a:path>
            </a:pathLst>
          </a:custGeom>
          <a:blipFill rotWithShape="1">
            <a:blip r:embed="rId3">
              <a:alphaModFix/>
            </a:blip>
            <a:stretch>
              <a:fillRect b="0" l="0" r="0" t="0"/>
            </a:stretch>
          </a:blipFill>
          <a:ln>
            <a:noFill/>
          </a:ln>
        </p:spPr>
      </p:sp>
      <p:sp>
        <p:nvSpPr>
          <p:cNvPr id="333" name="Google Shape;333;p28"/>
          <p:cNvSpPr/>
          <p:nvPr/>
        </p:nvSpPr>
        <p:spPr>
          <a:xfrm>
            <a:off x="3048950" y="3330326"/>
            <a:ext cx="1555883" cy="1287140"/>
          </a:xfrm>
          <a:custGeom>
            <a:rect b="b" l="l" r="r" t="t"/>
            <a:pathLst>
              <a:path extrusionOk="0" h="1287140" w="1555883">
                <a:moveTo>
                  <a:pt x="0" y="0"/>
                </a:moveTo>
                <a:lnTo>
                  <a:pt x="1555883" y="0"/>
                </a:lnTo>
                <a:lnTo>
                  <a:pt x="1555883" y="1287140"/>
                </a:lnTo>
                <a:lnTo>
                  <a:pt x="0" y="1287140"/>
                </a:lnTo>
                <a:lnTo>
                  <a:pt x="0" y="0"/>
                </a:lnTo>
                <a:close/>
              </a:path>
            </a:pathLst>
          </a:custGeom>
          <a:blipFill rotWithShape="1">
            <a:blip r:embed="rId4">
              <a:alphaModFix/>
            </a:blip>
            <a:stretch>
              <a:fillRect b="0" l="0" r="0" t="0"/>
            </a:stretch>
          </a:blipFill>
          <a:ln>
            <a:noFill/>
          </a:ln>
        </p:spPr>
      </p:sp>
      <p:sp>
        <p:nvSpPr>
          <p:cNvPr id="334" name="Google Shape;334;p28"/>
          <p:cNvSpPr/>
          <p:nvPr/>
        </p:nvSpPr>
        <p:spPr>
          <a:xfrm rot="-1897575">
            <a:off x="-2545944" y="7803278"/>
            <a:ext cx="4897322" cy="4909597"/>
          </a:xfrm>
          <a:custGeom>
            <a:rect b="b" l="l" r="r" t="t"/>
            <a:pathLst>
              <a:path extrusionOk="0" h="4903762" w="4891502">
                <a:moveTo>
                  <a:pt x="0" y="0"/>
                </a:moveTo>
                <a:lnTo>
                  <a:pt x="4891502" y="0"/>
                </a:lnTo>
                <a:lnTo>
                  <a:pt x="4891502" y="4903762"/>
                </a:lnTo>
                <a:lnTo>
                  <a:pt x="0" y="4903762"/>
                </a:lnTo>
                <a:lnTo>
                  <a:pt x="0" y="0"/>
                </a:lnTo>
                <a:close/>
              </a:path>
            </a:pathLst>
          </a:custGeom>
          <a:blipFill rotWithShape="1">
            <a:blip r:embed="rId3">
              <a:alphaModFix/>
            </a:blip>
            <a:stretch>
              <a:fillRect b="0" l="0" r="0" t="0"/>
            </a:stretch>
          </a:blipFill>
          <a:ln>
            <a:noFill/>
          </a:ln>
        </p:spPr>
      </p:sp>
      <p:sp>
        <p:nvSpPr>
          <p:cNvPr id="335" name="Google Shape;335;p28"/>
          <p:cNvSpPr txBox="1"/>
          <p:nvPr/>
        </p:nvSpPr>
        <p:spPr>
          <a:xfrm>
            <a:off x="4887300" y="1646700"/>
            <a:ext cx="8513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000">
                <a:solidFill>
                  <a:schemeClr val="dk1"/>
                </a:solidFill>
                <a:latin typeface="Comfortaa"/>
                <a:ea typeface="Comfortaa"/>
                <a:cs typeface="Comfortaa"/>
                <a:sym typeface="Comfortaa"/>
              </a:rPr>
              <a:t>Εκπαίδευση</a:t>
            </a:r>
            <a:endParaRPr b="1" sz="6000">
              <a:solidFill>
                <a:schemeClr val="dk1"/>
              </a:solidFill>
              <a:latin typeface="Comfortaa"/>
              <a:ea typeface="Comfortaa"/>
              <a:cs typeface="Comfortaa"/>
              <a:sym typeface="Comfortaa"/>
            </a:endParaRPr>
          </a:p>
        </p:txBody>
      </p:sp>
      <p:graphicFrame>
        <p:nvGraphicFramePr>
          <p:cNvPr id="336" name="Google Shape;336;p28"/>
          <p:cNvGraphicFramePr/>
          <p:nvPr/>
        </p:nvGraphicFramePr>
        <p:xfrm>
          <a:off x="2647600" y="4797375"/>
          <a:ext cx="3000000" cy="3000000"/>
        </p:xfrm>
        <a:graphic>
          <a:graphicData uri="http://schemas.openxmlformats.org/drawingml/2006/table">
            <a:tbl>
              <a:tblPr>
                <a:noFill/>
                <a:tableStyleId>{CB6BF643-D75A-4DB8-8D64-8584CD03D665}</a:tableStyleId>
              </a:tblPr>
              <a:tblGrid>
                <a:gridCol w="1624100"/>
                <a:gridCol w="1624100"/>
                <a:gridCol w="1624100"/>
                <a:gridCol w="1624100"/>
                <a:gridCol w="1624100"/>
                <a:gridCol w="1624100"/>
                <a:gridCol w="1624100"/>
                <a:gridCol w="1624100"/>
              </a:tblGrid>
              <a:tr h="505125">
                <a:tc>
                  <a:txBody>
                    <a:bodyPr/>
                    <a:lstStyle/>
                    <a:p>
                      <a:pPr indent="0" lvl="0" marL="0" rtl="0" algn="ctr">
                        <a:spcBef>
                          <a:spcPts val="0"/>
                        </a:spcBef>
                        <a:spcAft>
                          <a:spcPts val="0"/>
                        </a:spcAft>
                        <a:buNone/>
                      </a:pPr>
                      <a:r>
                        <a:rPr b="1" lang="en-US">
                          <a:latin typeface="Comfortaa"/>
                          <a:ea typeface="Comfortaa"/>
                          <a:cs typeface="Comfortaa"/>
                          <a:sym typeface="Comfortaa"/>
                        </a:rPr>
                        <a:t>Task</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Epochs</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Batch Size</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Learning Rate</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Weight Decay</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Dropout</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Loss Function</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Optimizer</a:t>
                      </a:r>
                      <a:endParaRPr b="1">
                        <a:latin typeface="Comfortaa"/>
                        <a:ea typeface="Comfortaa"/>
                        <a:cs typeface="Comfortaa"/>
                        <a:sym typeface="Comfortaa"/>
                      </a:endParaRPr>
                    </a:p>
                  </a:txBody>
                  <a:tcPr marT="91425" marB="91425" marR="91425" marL="91425"/>
                </a:tc>
              </a:tr>
              <a:tr h="777125">
                <a:tc>
                  <a:txBody>
                    <a:bodyPr/>
                    <a:lstStyle/>
                    <a:p>
                      <a:pPr indent="0" lvl="0" marL="0" rtl="0" algn="ctr">
                        <a:spcBef>
                          <a:spcPts val="0"/>
                        </a:spcBef>
                        <a:spcAft>
                          <a:spcPts val="0"/>
                        </a:spcAft>
                        <a:buNone/>
                      </a:pPr>
                      <a:r>
                        <a:rPr b="1" lang="en-US">
                          <a:latin typeface="Comfortaa"/>
                          <a:ea typeface="Comfortaa"/>
                          <a:cs typeface="Comfortaa"/>
                          <a:sym typeface="Comfortaa"/>
                        </a:rPr>
                        <a:t>Image Rotation Prediction</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50</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64</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0.001</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0.0001</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Cross-Entropy Loss</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US">
                          <a:solidFill>
                            <a:schemeClr val="dk1"/>
                          </a:solidFill>
                          <a:latin typeface="Comfortaa"/>
                          <a:ea typeface="Comfortaa"/>
                          <a:cs typeface="Comfortaa"/>
                          <a:sym typeface="Comfortaa"/>
                        </a:rPr>
                        <a:t>Adam</a:t>
                      </a:r>
                      <a:endParaRPr b="1">
                        <a:latin typeface="Comfortaa"/>
                        <a:ea typeface="Comfortaa"/>
                        <a:cs typeface="Comfortaa"/>
                        <a:sym typeface="Comfortaa"/>
                      </a:endParaRPr>
                    </a:p>
                  </a:txBody>
                  <a:tcPr marT="91425" marB="91425" marR="91425" marL="91425"/>
                </a:tc>
              </a:tr>
              <a:tr h="505125">
                <a:tc>
                  <a:txBody>
                    <a:bodyPr/>
                    <a:lstStyle/>
                    <a:p>
                      <a:pPr indent="0" lvl="0" marL="0" rtl="0" algn="ctr">
                        <a:spcBef>
                          <a:spcPts val="0"/>
                        </a:spcBef>
                        <a:spcAft>
                          <a:spcPts val="0"/>
                        </a:spcAft>
                        <a:buNone/>
                      </a:pPr>
                      <a:r>
                        <a:rPr b="1" lang="en-US">
                          <a:latin typeface="Comfortaa"/>
                          <a:ea typeface="Comfortaa"/>
                          <a:cs typeface="Comfortaa"/>
                          <a:sym typeface="Comfortaa"/>
                        </a:rPr>
                        <a:t>Image Colorization</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50</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64</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0.001</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MSE Loss</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US">
                          <a:solidFill>
                            <a:schemeClr val="dk1"/>
                          </a:solidFill>
                          <a:latin typeface="Comfortaa"/>
                          <a:ea typeface="Comfortaa"/>
                          <a:cs typeface="Comfortaa"/>
                          <a:sym typeface="Comfortaa"/>
                        </a:rPr>
                        <a:t>Adam</a:t>
                      </a:r>
                      <a:endParaRPr b="1">
                        <a:latin typeface="Comfortaa"/>
                        <a:ea typeface="Comfortaa"/>
                        <a:cs typeface="Comfortaa"/>
                        <a:sym typeface="Comfortaa"/>
                      </a:endParaRPr>
                    </a:p>
                  </a:txBody>
                  <a:tcPr marT="91425" marB="91425" marR="91425" marL="91425"/>
                </a:tc>
              </a:tr>
              <a:tr h="505125">
                <a:tc>
                  <a:txBody>
                    <a:bodyPr/>
                    <a:lstStyle/>
                    <a:p>
                      <a:pPr indent="0" lvl="0" marL="0" rtl="0" algn="ctr">
                        <a:spcBef>
                          <a:spcPts val="0"/>
                        </a:spcBef>
                        <a:spcAft>
                          <a:spcPts val="0"/>
                        </a:spcAft>
                        <a:buNone/>
                      </a:pPr>
                      <a:r>
                        <a:rPr b="1" lang="en-US">
                          <a:latin typeface="Comfortaa"/>
                          <a:ea typeface="Comfortaa"/>
                          <a:cs typeface="Comfortaa"/>
                          <a:sym typeface="Comfortaa"/>
                        </a:rPr>
                        <a:t>Image Inpainting</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50</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64</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0.0001</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MSE Loss</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US">
                          <a:solidFill>
                            <a:schemeClr val="dk1"/>
                          </a:solidFill>
                          <a:latin typeface="Comfortaa"/>
                          <a:ea typeface="Comfortaa"/>
                          <a:cs typeface="Comfortaa"/>
                          <a:sym typeface="Comfortaa"/>
                        </a:rPr>
                        <a:t>Adam</a:t>
                      </a:r>
                      <a:endParaRPr b="1">
                        <a:latin typeface="Comfortaa"/>
                        <a:ea typeface="Comfortaa"/>
                        <a:cs typeface="Comfortaa"/>
                        <a:sym typeface="Comfortaa"/>
                      </a:endParaRPr>
                    </a:p>
                  </a:txBody>
                  <a:tcPr marT="91425" marB="91425" marR="91425" marL="91425"/>
                </a:tc>
              </a:tr>
              <a:tr h="777125">
                <a:tc>
                  <a:txBody>
                    <a:bodyPr/>
                    <a:lstStyle/>
                    <a:p>
                      <a:pPr indent="0" lvl="0" marL="0" rtl="0" algn="ctr">
                        <a:spcBef>
                          <a:spcPts val="0"/>
                        </a:spcBef>
                        <a:spcAft>
                          <a:spcPts val="0"/>
                        </a:spcAft>
                        <a:buNone/>
                      </a:pPr>
                      <a:r>
                        <a:rPr b="1" lang="en-US">
                          <a:latin typeface="Comfortaa"/>
                          <a:ea typeface="Comfortaa"/>
                          <a:cs typeface="Comfortaa"/>
                          <a:sym typeface="Comfortaa"/>
                        </a:rPr>
                        <a:t>Image Classification</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50</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64</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0.001</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0.0001</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0.3</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Cross-Entropy Loss</a:t>
                      </a:r>
                      <a:endParaRPr b="1">
                        <a:latin typeface="Comfortaa"/>
                        <a:ea typeface="Comfortaa"/>
                        <a:cs typeface="Comfortaa"/>
                        <a:sym typeface="Comfortaa"/>
                      </a:endParaRPr>
                    </a:p>
                  </a:txBody>
                  <a:tcPr marT="91425" marB="91425" marR="91425" marL="91425"/>
                </a:tc>
                <a:tc>
                  <a:txBody>
                    <a:bodyPr/>
                    <a:lstStyle/>
                    <a:p>
                      <a:pPr indent="0" lvl="0" marL="0" rtl="0" algn="ctr">
                        <a:spcBef>
                          <a:spcPts val="0"/>
                        </a:spcBef>
                        <a:spcAft>
                          <a:spcPts val="0"/>
                        </a:spcAft>
                        <a:buNone/>
                      </a:pPr>
                      <a:r>
                        <a:rPr b="1" lang="en-US">
                          <a:latin typeface="Comfortaa"/>
                          <a:ea typeface="Comfortaa"/>
                          <a:cs typeface="Comfortaa"/>
                          <a:sym typeface="Comfortaa"/>
                        </a:rPr>
                        <a:t>Adam</a:t>
                      </a:r>
                      <a:endParaRPr b="1">
                        <a:latin typeface="Comfortaa"/>
                        <a:ea typeface="Comfortaa"/>
                        <a:cs typeface="Comfortaa"/>
                        <a:sym typeface="Comfortaa"/>
                      </a:endParaRPr>
                    </a:p>
                  </a:txBody>
                  <a:tcPr marT="91425" marB="91425" marR="91425" marL="91425"/>
                </a:tc>
              </a:tr>
            </a:tbl>
          </a:graphicData>
        </a:graphic>
      </p:graphicFrame>
      <p:sp>
        <p:nvSpPr>
          <p:cNvPr id="337" name="Google Shape;337;p28"/>
          <p:cNvSpPr txBox="1"/>
          <p:nvPr/>
        </p:nvSpPr>
        <p:spPr>
          <a:xfrm>
            <a:off x="2647650" y="3083437"/>
            <a:ext cx="12992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latin typeface="Comfortaa"/>
                <a:ea typeface="Comfortaa"/>
                <a:cs typeface="Comfortaa"/>
                <a:sym typeface="Comfortaa"/>
              </a:rPr>
              <a:t>Κατά την εκπαίδευση των τριων proxy tasks και του downstream task χρησιμοποιήθηκαν τα παρακάτω (Loss Functions, Optimizer, Hyperparameters, Regularization Techniques):</a:t>
            </a:r>
            <a:endParaRPr sz="2600">
              <a:solidFill>
                <a:schemeClr val="dk1"/>
              </a:solidFill>
              <a:latin typeface="Comfortaa"/>
              <a:ea typeface="Comfortaa"/>
              <a:cs typeface="Comfortaa"/>
              <a:sym typeface="Comfortaa"/>
            </a:endParaRPr>
          </a:p>
        </p:txBody>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000"/>
                                        <p:tgtEl>
                                          <p:spTgt spid="3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00FE"/>
            </a:gs>
            <a:gs pos="25000">
              <a:srgbClr val="C900FE"/>
            </a:gs>
            <a:gs pos="50000">
              <a:srgbClr val="A136FF"/>
            </a:gs>
            <a:gs pos="75000">
              <a:srgbClr val="5142F0"/>
            </a:gs>
            <a:gs pos="100000">
              <a:srgbClr val="0033D9"/>
            </a:gs>
          </a:gsLst>
          <a:path path="circle">
            <a:fillToRect b="100%" r="100%"/>
          </a:path>
          <a:tileRect l="-100%" t="-100%"/>
        </a:gradFill>
      </p:bgPr>
    </p:bg>
    <p:spTree>
      <p:nvGrpSpPr>
        <p:cNvPr id="341" name="Shape 341"/>
        <p:cNvGrpSpPr/>
        <p:nvPr/>
      </p:nvGrpSpPr>
      <p:grpSpPr>
        <a:xfrm>
          <a:off x="0" y="0"/>
          <a:ext cx="0" cy="0"/>
          <a:chOff x="0" y="0"/>
          <a:chExt cx="0" cy="0"/>
        </a:xfrm>
      </p:grpSpPr>
      <p:sp>
        <p:nvSpPr>
          <p:cNvPr id="342" name="Google Shape;342;p29"/>
          <p:cNvSpPr txBox="1"/>
          <p:nvPr/>
        </p:nvSpPr>
        <p:spPr>
          <a:xfrm>
            <a:off x="3344250" y="3619650"/>
            <a:ext cx="11599500" cy="304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9000">
                <a:solidFill>
                  <a:srgbClr val="FFFFFF"/>
                </a:solidFill>
                <a:latin typeface="Comfortaa"/>
                <a:ea typeface="Comfortaa"/>
                <a:cs typeface="Comfortaa"/>
                <a:sym typeface="Comfortaa"/>
              </a:rPr>
              <a:t>Μεθοδολογία και Λογική Συγκρίσεων</a:t>
            </a:r>
            <a:endParaRPr b="1" sz="9000">
              <a:solidFill>
                <a:srgbClr val="FFFFFF"/>
              </a:solidFill>
              <a:latin typeface="Comfortaa"/>
              <a:ea typeface="Comfortaa"/>
              <a:cs typeface="Comfortaa"/>
              <a:sym typeface="Comfortaa"/>
            </a:endParaRPr>
          </a:p>
        </p:txBody>
      </p:sp>
      <p:sp>
        <p:nvSpPr>
          <p:cNvPr id="343" name="Google Shape;343;p29"/>
          <p:cNvSpPr/>
          <p:nvPr/>
        </p:nvSpPr>
        <p:spPr>
          <a:xfrm>
            <a:off x="2965688" y="3036662"/>
            <a:ext cx="12356615" cy="4213677"/>
          </a:xfrm>
          <a:custGeom>
            <a:rect b="b" l="l" r="r" t="t"/>
            <a:pathLst>
              <a:path extrusionOk="0" h="1556298" w="3011972">
                <a:moveTo>
                  <a:pt x="0" y="0"/>
                </a:moveTo>
                <a:lnTo>
                  <a:pt x="3011972" y="0"/>
                </a:lnTo>
                <a:lnTo>
                  <a:pt x="3011972" y="1556298"/>
                </a:lnTo>
                <a:lnTo>
                  <a:pt x="0" y="1556298"/>
                </a:lnTo>
                <a:close/>
              </a:path>
            </a:pathLst>
          </a:custGeom>
          <a:solidFill>
            <a:srgbClr val="000000">
              <a:alpha val="0"/>
            </a:srgbClr>
          </a:solidFill>
          <a:ln cap="sq" cmpd="sng" w="104775">
            <a:solidFill>
              <a:srgbClr val="FFFFFF"/>
            </a:solidFill>
            <a:prstDash val="solid"/>
            <a:miter lim="8000"/>
            <a:headEnd len="sm" w="sm" type="none"/>
            <a:tailEnd len="sm" w="sm" type="none"/>
          </a:ln>
        </p:spPr>
      </p:sp>
    </p:spTree>
  </p:cSld>
  <p:clrMapOvr>
    <a:masterClrMapping/>
  </p:clrMapOvr>
  <mc:AlternateContent>
    <mc:Choice Requires="p14">
      <p:transition spd="med">
        <p14:prism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0"/>
          <p:cNvSpPr txBox="1"/>
          <p:nvPr/>
        </p:nvSpPr>
        <p:spPr>
          <a:xfrm>
            <a:off x="4111650" y="434300"/>
            <a:ext cx="10064700" cy="10776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1" lang="en-US" sz="7000">
                <a:solidFill>
                  <a:srgbClr val="101010"/>
                </a:solidFill>
                <a:latin typeface="Comfortaa"/>
                <a:ea typeface="Comfortaa"/>
                <a:cs typeface="Comfortaa"/>
                <a:sym typeface="Comfortaa"/>
              </a:rPr>
              <a:t>Μεθοδολογία</a:t>
            </a:r>
            <a:endParaRPr sz="7000">
              <a:latin typeface="Comfortaa"/>
              <a:ea typeface="Comfortaa"/>
              <a:cs typeface="Comfortaa"/>
              <a:sym typeface="Comfortaa"/>
            </a:endParaRPr>
          </a:p>
        </p:txBody>
      </p:sp>
      <p:grpSp>
        <p:nvGrpSpPr>
          <p:cNvPr id="349" name="Google Shape;349;p30"/>
          <p:cNvGrpSpPr/>
          <p:nvPr/>
        </p:nvGrpSpPr>
        <p:grpSpPr>
          <a:xfrm>
            <a:off x="490841" y="3146125"/>
            <a:ext cx="373888" cy="373888"/>
            <a:chOff x="0" y="0"/>
            <a:chExt cx="812800" cy="812800"/>
          </a:xfrm>
        </p:grpSpPr>
        <p:sp>
          <p:nvSpPr>
            <p:cNvPr id="350" name="Google Shape;350;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2" name="Google Shape;352;p30"/>
          <p:cNvSpPr txBox="1"/>
          <p:nvPr/>
        </p:nvSpPr>
        <p:spPr>
          <a:xfrm>
            <a:off x="864663" y="3119050"/>
            <a:ext cx="169326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Διαφορετικά Είδη Διεργασιών</a:t>
            </a:r>
            <a:r>
              <a:rPr lang="en-US" sz="2000">
                <a:solidFill>
                  <a:schemeClr val="dk1"/>
                </a:solidFill>
                <a:latin typeface="Comfortaa"/>
                <a:ea typeface="Comfortaa"/>
                <a:cs typeface="Comfortaa"/>
                <a:sym typeface="Comfortaa"/>
              </a:rPr>
              <a:t>: </a:t>
            </a:r>
            <a:endParaRPr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lang="en-US" sz="2000" u="sng">
                <a:solidFill>
                  <a:schemeClr val="dk1"/>
                </a:solidFill>
                <a:latin typeface="Comfortaa"/>
                <a:ea typeface="Comfortaa"/>
                <a:cs typeface="Comfortaa"/>
                <a:sym typeface="Comfortaa"/>
              </a:rPr>
              <a:t>Image Rotation Prediction</a:t>
            </a:r>
            <a:r>
              <a:rPr lang="en-US" sz="2000">
                <a:solidFill>
                  <a:schemeClr val="dk1"/>
                </a:solidFill>
                <a:latin typeface="Comfortaa"/>
                <a:ea typeface="Comfortaa"/>
                <a:cs typeface="Comfortaa"/>
                <a:sym typeface="Comfortaa"/>
              </a:rPr>
              <a:t>: Προσανατολισμός αντικειμένων </a:t>
            </a:r>
            <a:endParaRPr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lang="en-US" sz="2000" u="sng">
                <a:solidFill>
                  <a:schemeClr val="dk1"/>
                </a:solidFill>
                <a:latin typeface="Comfortaa"/>
                <a:ea typeface="Comfortaa"/>
                <a:cs typeface="Comfortaa"/>
                <a:sym typeface="Comfortaa"/>
              </a:rPr>
              <a:t>Image Colorization</a:t>
            </a:r>
            <a:r>
              <a:rPr lang="en-US" sz="2000">
                <a:solidFill>
                  <a:schemeClr val="dk1"/>
                </a:solidFill>
                <a:latin typeface="Comfortaa"/>
                <a:ea typeface="Comfortaa"/>
                <a:cs typeface="Comfortaa"/>
                <a:sym typeface="Comfortaa"/>
              </a:rPr>
              <a:t>: Χρώματα και υφές</a:t>
            </a:r>
            <a:endParaRPr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lang="en-US" sz="2000" u="sng">
                <a:solidFill>
                  <a:schemeClr val="dk1"/>
                </a:solidFill>
                <a:latin typeface="Comfortaa"/>
                <a:ea typeface="Comfortaa"/>
                <a:cs typeface="Comfortaa"/>
                <a:sym typeface="Comfortaa"/>
              </a:rPr>
              <a:t>Image Inpainting</a:t>
            </a:r>
            <a:r>
              <a:rPr lang="en-US" sz="2000">
                <a:solidFill>
                  <a:schemeClr val="dk1"/>
                </a:solidFill>
                <a:latin typeface="Comfortaa"/>
                <a:ea typeface="Comfortaa"/>
                <a:cs typeface="Comfortaa"/>
                <a:sym typeface="Comfortaa"/>
              </a:rPr>
              <a:t>: Περιεχόμενο και Συνοχή</a:t>
            </a:r>
            <a:endParaRPr sz="2000">
              <a:solidFill>
                <a:schemeClr val="dk1"/>
              </a:solidFill>
              <a:latin typeface="Comfortaa"/>
              <a:ea typeface="Comfortaa"/>
              <a:cs typeface="Comfortaa"/>
              <a:sym typeface="Comfortaa"/>
            </a:endParaRPr>
          </a:p>
        </p:txBody>
      </p:sp>
      <p:sp>
        <p:nvSpPr>
          <p:cNvPr id="353" name="Google Shape;353;p30"/>
          <p:cNvSpPr txBox="1"/>
          <p:nvPr/>
        </p:nvSpPr>
        <p:spPr>
          <a:xfrm>
            <a:off x="490763" y="2037913"/>
            <a:ext cx="173064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000">
                <a:solidFill>
                  <a:schemeClr val="dk1"/>
                </a:solidFill>
                <a:latin typeface="Comfortaa"/>
                <a:ea typeface="Comfortaa"/>
                <a:cs typeface="Comfortaa"/>
                <a:sym typeface="Comfortaa"/>
              </a:rPr>
              <a:t>Στόχος: Δίκαιη σύγκριση ανάμεσα στις τρεις έμμεσες διεργασίες για την εξαγωγή συμπερασμάτων σχετικά με την Αυτο-Εποπτευόμενη Μάθηση. </a:t>
            </a:r>
            <a:r>
              <a:rPr lang="en-US" sz="2000">
                <a:solidFill>
                  <a:schemeClr val="dk1"/>
                </a:solidFill>
                <a:latin typeface="Comfortaa"/>
                <a:ea typeface="Comfortaa"/>
                <a:cs typeface="Comfortaa"/>
                <a:sym typeface="Comfortaa"/>
              </a:rPr>
              <a:t>Για να το πετύχουμε  αυτό, πήραμε τα παρακάτω μέτρα:</a:t>
            </a:r>
            <a:endParaRPr sz="2000">
              <a:solidFill>
                <a:schemeClr val="dk1"/>
              </a:solidFill>
              <a:latin typeface="Comfortaa"/>
              <a:ea typeface="Comfortaa"/>
              <a:cs typeface="Comfortaa"/>
              <a:sym typeface="Comfortaa"/>
            </a:endParaRPr>
          </a:p>
        </p:txBody>
      </p:sp>
      <p:grpSp>
        <p:nvGrpSpPr>
          <p:cNvPr id="354" name="Google Shape;354;p30"/>
          <p:cNvGrpSpPr/>
          <p:nvPr/>
        </p:nvGrpSpPr>
        <p:grpSpPr>
          <a:xfrm>
            <a:off x="490779" y="4784213"/>
            <a:ext cx="373888" cy="373888"/>
            <a:chOff x="0" y="0"/>
            <a:chExt cx="812800" cy="812800"/>
          </a:xfrm>
        </p:grpSpPr>
        <p:sp>
          <p:nvSpPr>
            <p:cNvPr id="355" name="Google Shape;355;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7" name="Google Shape;357;p30"/>
          <p:cNvSpPr txBox="1"/>
          <p:nvPr/>
        </p:nvSpPr>
        <p:spPr>
          <a:xfrm>
            <a:off x="864600" y="4757138"/>
            <a:ext cx="169326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Χρήση της αρχιτεκτονικής ResNet-50 και για τις τρεις έμμεσες διεργασίες</a:t>
            </a:r>
            <a:r>
              <a:rPr b="1" lang="en-US" sz="2000">
                <a:solidFill>
                  <a:schemeClr val="dk1"/>
                </a:solidFill>
                <a:latin typeface="Comfortaa"/>
                <a:ea typeface="Comfortaa"/>
                <a:cs typeface="Comfortaa"/>
                <a:sym typeface="Comfortaa"/>
              </a:rPr>
              <a:t>:</a:t>
            </a:r>
            <a:endParaRPr b="1"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Ίδια αρχιτεκτονική για όλες τις έμμεσες διεργασίες, προσαρμόζοντάς τη κατάλληλα ανάλογα με τις ιδιαιτερότητες της κάθε διεργασίας.</a:t>
            </a:r>
            <a:endParaRPr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Επιτρέπει ακριβή σύγκριση των αποτελεσμάτων χωρίς την επίδραση διαφορών της αρχιτεκτονικής.</a:t>
            </a:r>
            <a:endParaRPr sz="2000">
              <a:solidFill>
                <a:schemeClr val="dk1"/>
              </a:solidFill>
              <a:latin typeface="Comfortaa"/>
              <a:ea typeface="Comfortaa"/>
              <a:cs typeface="Comfortaa"/>
              <a:sym typeface="Comfortaa"/>
            </a:endParaRPr>
          </a:p>
        </p:txBody>
      </p:sp>
      <p:grpSp>
        <p:nvGrpSpPr>
          <p:cNvPr id="358" name="Google Shape;358;p30"/>
          <p:cNvGrpSpPr/>
          <p:nvPr/>
        </p:nvGrpSpPr>
        <p:grpSpPr>
          <a:xfrm>
            <a:off x="490779" y="6480938"/>
            <a:ext cx="373888" cy="373888"/>
            <a:chOff x="0" y="0"/>
            <a:chExt cx="812800" cy="812800"/>
          </a:xfrm>
        </p:grpSpPr>
        <p:sp>
          <p:nvSpPr>
            <p:cNvPr id="359" name="Google Shape;359;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1" name="Google Shape;361;p30"/>
          <p:cNvSpPr txBox="1"/>
          <p:nvPr/>
        </p:nvSpPr>
        <p:spPr>
          <a:xfrm>
            <a:off x="864600" y="6453863"/>
            <a:ext cx="169326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Χωρίς data augmentation</a:t>
            </a:r>
            <a:r>
              <a:rPr lang="en-US" sz="2000">
                <a:solidFill>
                  <a:schemeClr val="dk1"/>
                </a:solidFill>
                <a:latin typeface="Comfortaa"/>
                <a:ea typeface="Comfortaa"/>
                <a:cs typeface="Comfortaa"/>
                <a:sym typeface="Comfortaa"/>
              </a:rPr>
              <a:t>: </a:t>
            </a:r>
            <a:endParaRPr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Αποφυγή μετασχηματισμών που θα μπορούσαν να επηρεάσουν την εκπαίδευση άδικα.</a:t>
            </a:r>
            <a:endParaRPr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Στόχος δεν είναι η υψηλότερη δυνατή απόδοση αλλά η δημιουργία ενός περιβάλλοντος δίκαιης σύγκρισης των μεθόδων.</a:t>
            </a:r>
            <a:endParaRPr sz="2000">
              <a:solidFill>
                <a:schemeClr val="dk1"/>
              </a:solidFill>
              <a:latin typeface="Comfortaa"/>
              <a:ea typeface="Comfortaa"/>
              <a:cs typeface="Comfortaa"/>
              <a:sym typeface="Comfortaa"/>
            </a:endParaRPr>
          </a:p>
        </p:txBody>
      </p:sp>
      <p:grpSp>
        <p:nvGrpSpPr>
          <p:cNvPr id="362" name="Google Shape;362;p30"/>
          <p:cNvGrpSpPr/>
          <p:nvPr/>
        </p:nvGrpSpPr>
        <p:grpSpPr>
          <a:xfrm>
            <a:off x="490804" y="7896850"/>
            <a:ext cx="373888" cy="373888"/>
            <a:chOff x="0" y="0"/>
            <a:chExt cx="812800" cy="812800"/>
          </a:xfrm>
        </p:grpSpPr>
        <p:sp>
          <p:nvSpPr>
            <p:cNvPr id="363" name="Google Shape;363;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5" name="Google Shape;365;p30"/>
          <p:cNvSpPr txBox="1"/>
          <p:nvPr/>
        </p:nvSpPr>
        <p:spPr>
          <a:xfrm>
            <a:off x="864625" y="7869775"/>
            <a:ext cx="169326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Χωρίς εκτενές hyperparameter tuning στο downstream task:</a:t>
            </a:r>
            <a:endParaRPr b="1"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Στόχος μας ήταν η δημιουργία ενός ισοδύναμου πειραματικού περιβάλλοντος για τη σύγκριση των μεθόδων. Για τον λόγο αυτό, δεν προσαρμόσαμε τις υπερπαραμέτρους ανάλογα με τα pretrained weights, αλλά τις διατηρήσαμε ίδιες με αυτές που χρησιμοποιήθηκαν για τα random weights ώστε η μόνη διαφορά να είναι τα αρχικοποιημένα βάρη (pretrained και random).</a:t>
            </a:r>
            <a:endParaRPr sz="2000">
              <a:solidFill>
                <a:schemeClr val="dk1"/>
              </a:solidFill>
              <a:latin typeface="Comfortaa"/>
              <a:ea typeface="Comfortaa"/>
              <a:cs typeface="Comfortaa"/>
              <a:sym typeface="Comfortaa"/>
            </a:endParaRPr>
          </a:p>
          <a:p>
            <a:pPr indent="0" lvl="0" marL="0" rtl="0" algn="l">
              <a:spcBef>
                <a:spcPts val="0"/>
              </a:spcBef>
              <a:spcAft>
                <a:spcPts val="0"/>
              </a:spcAft>
              <a:buNone/>
            </a:pPr>
            <a:r>
              <a:rPr b="1" lang="en-US" sz="2000">
                <a:solidFill>
                  <a:schemeClr val="dk1"/>
                </a:solidFill>
                <a:latin typeface="Comfortaa"/>
                <a:ea typeface="Comfortaa"/>
                <a:cs typeface="Comfortaa"/>
                <a:sym typeface="Comfortaa"/>
              </a:rPr>
              <a:t>	</a:t>
            </a:r>
            <a:endParaRPr b="1" sz="2000">
              <a:solidFill>
                <a:schemeClr val="dk1"/>
              </a:solidFill>
              <a:latin typeface="Comfortaa"/>
              <a:ea typeface="Comfortaa"/>
              <a:cs typeface="Comfortaa"/>
              <a:sym typeface="Comfortaa"/>
            </a:endParaRPr>
          </a:p>
        </p:txBody>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txBox="1"/>
          <p:nvPr/>
        </p:nvSpPr>
        <p:spPr>
          <a:xfrm>
            <a:off x="4111638" y="1043525"/>
            <a:ext cx="10064700" cy="10776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1" lang="en-US" sz="7000">
                <a:solidFill>
                  <a:srgbClr val="101010"/>
                </a:solidFill>
                <a:latin typeface="Comfortaa"/>
                <a:ea typeface="Comfortaa"/>
                <a:cs typeface="Comfortaa"/>
                <a:sym typeface="Comfortaa"/>
              </a:rPr>
              <a:t>Λογική Συγκρίσεων</a:t>
            </a:r>
            <a:endParaRPr sz="7000">
              <a:latin typeface="Comfortaa"/>
              <a:ea typeface="Comfortaa"/>
              <a:cs typeface="Comfortaa"/>
              <a:sym typeface="Comfortaa"/>
            </a:endParaRPr>
          </a:p>
        </p:txBody>
      </p:sp>
      <p:grpSp>
        <p:nvGrpSpPr>
          <p:cNvPr id="371" name="Google Shape;371;p31"/>
          <p:cNvGrpSpPr/>
          <p:nvPr/>
        </p:nvGrpSpPr>
        <p:grpSpPr>
          <a:xfrm>
            <a:off x="457779" y="3141850"/>
            <a:ext cx="373888" cy="373888"/>
            <a:chOff x="0" y="0"/>
            <a:chExt cx="812800" cy="812800"/>
          </a:xfrm>
        </p:grpSpPr>
        <p:sp>
          <p:nvSpPr>
            <p:cNvPr id="372" name="Google Shape;372;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4" name="Google Shape;374;p31"/>
          <p:cNvSpPr txBox="1"/>
          <p:nvPr/>
        </p:nvSpPr>
        <p:spPr>
          <a:xfrm>
            <a:off x="831600" y="3114775"/>
            <a:ext cx="169326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Fine-Tuning μόνο στο τελευταίο layer</a:t>
            </a:r>
            <a:r>
              <a:rPr lang="en-US" sz="2000">
                <a:solidFill>
                  <a:schemeClr val="dk1"/>
                </a:solidFill>
                <a:latin typeface="Comfortaa"/>
                <a:ea typeface="Comfortaa"/>
                <a:cs typeface="Comfortaa"/>
                <a:sym typeface="Comfortaa"/>
              </a:rPr>
              <a:t>: </a:t>
            </a:r>
            <a:endParaRPr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Επανεκπαιδεύσαμε μόνο το τελευταίο, πλήρως συνδεδεμένο επίπεδο του ResNet-50 στο downstream task, με στόχο να αξιολογήσουμε τι πληροφορία φέρουν τα προεκπαιδευμένα βάρη από τα proxy tasks και αν αυτή η πληροφορία είναι </a:t>
            </a:r>
            <a:r>
              <a:rPr lang="en-US" sz="2000">
                <a:solidFill>
                  <a:schemeClr val="dk1"/>
                </a:solidFill>
                <a:latin typeface="Comfortaa"/>
                <a:ea typeface="Comfortaa"/>
                <a:cs typeface="Comfortaa"/>
                <a:sym typeface="Comfortaa"/>
              </a:rPr>
              <a:t>χρήσιμη</a:t>
            </a:r>
            <a:r>
              <a:rPr lang="en-US" sz="2000">
                <a:solidFill>
                  <a:schemeClr val="dk1"/>
                </a:solidFill>
                <a:latin typeface="Comfortaa"/>
                <a:ea typeface="Comfortaa"/>
                <a:cs typeface="Comfortaa"/>
                <a:sym typeface="Comfortaa"/>
              </a:rPr>
              <a:t> και συμβατή με τις απαιτήσεις του downstream task.</a:t>
            </a:r>
            <a:endParaRPr sz="2000">
              <a:solidFill>
                <a:schemeClr val="dk1"/>
              </a:solidFill>
              <a:latin typeface="Comfortaa"/>
              <a:ea typeface="Comfortaa"/>
              <a:cs typeface="Comfortaa"/>
              <a:sym typeface="Comfortaa"/>
            </a:endParaRPr>
          </a:p>
        </p:txBody>
      </p:sp>
      <p:grpSp>
        <p:nvGrpSpPr>
          <p:cNvPr id="375" name="Google Shape;375;p31"/>
          <p:cNvGrpSpPr/>
          <p:nvPr/>
        </p:nvGrpSpPr>
        <p:grpSpPr>
          <a:xfrm>
            <a:off x="457729" y="4884313"/>
            <a:ext cx="373888" cy="373888"/>
            <a:chOff x="0" y="0"/>
            <a:chExt cx="812800" cy="812800"/>
          </a:xfrm>
        </p:grpSpPr>
        <p:sp>
          <p:nvSpPr>
            <p:cNvPr id="376" name="Google Shape;376;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8" name="Google Shape;378;p31"/>
          <p:cNvSpPr txBox="1"/>
          <p:nvPr/>
        </p:nvSpPr>
        <p:spPr>
          <a:xfrm>
            <a:off x="831550" y="4857238"/>
            <a:ext cx="16932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omfortaa"/>
                <a:ea typeface="Comfortaa"/>
                <a:cs typeface="Comfortaa"/>
                <a:sym typeface="Comfortaa"/>
              </a:rPr>
              <a:t>Fine-Tuning σε όλα τα επίπεδα</a:t>
            </a:r>
            <a:r>
              <a:rPr b="1" lang="en-US" sz="2000">
                <a:solidFill>
                  <a:schemeClr val="dk1"/>
                </a:solidFill>
                <a:latin typeface="Comfortaa"/>
                <a:ea typeface="Comfortaa"/>
                <a:cs typeface="Comfortaa"/>
                <a:sym typeface="Comfortaa"/>
              </a:rPr>
              <a:t>:</a:t>
            </a:r>
            <a:endParaRPr b="1"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Επανεκπαιδεύσαμε όλα τα επίπεδα για να δούμε αν η προεκπαίδευση στα proxy tasks βελτιώνει την τελική απόδοση σε σχέση με τα τυχαία βάρη και, άρα, εάν αξίζει τελικά να γίνει.</a:t>
            </a:r>
            <a:endParaRPr sz="2000">
              <a:solidFill>
                <a:schemeClr val="dk1"/>
              </a:solidFill>
              <a:latin typeface="Comfortaa"/>
              <a:ea typeface="Comfortaa"/>
              <a:cs typeface="Comfortaa"/>
              <a:sym typeface="Comfortaa"/>
            </a:endParaRPr>
          </a:p>
        </p:txBody>
      </p:sp>
      <p:grpSp>
        <p:nvGrpSpPr>
          <p:cNvPr id="379" name="Google Shape;379;p31"/>
          <p:cNvGrpSpPr/>
          <p:nvPr/>
        </p:nvGrpSpPr>
        <p:grpSpPr>
          <a:xfrm>
            <a:off x="523779" y="6318988"/>
            <a:ext cx="373888" cy="373888"/>
            <a:chOff x="0" y="0"/>
            <a:chExt cx="812800" cy="812800"/>
          </a:xfrm>
        </p:grpSpPr>
        <p:sp>
          <p:nvSpPr>
            <p:cNvPr id="380" name="Google Shape;380;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2" name="Google Shape;382;p31"/>
          <p:cNvSpPr txBox="1"/>
          <p:nvPr/>
        </p:nvSpPr>
        <p:spPr>
          <a:xfrm>
            <a:off x="897650" y="6291913"/>
            <a:ext cx="16932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omfortaa"/>
                <a:ea typeface="Comfortaa"/>
                <a:cs typeface="Comfortaa"/>
                <a:sym typeface="Comfortaa"/>
              </a:rPr>
              <a:t>Χρήση Ίδιου και Διαφορετικού Dataset για Proxy και Downstream Task:</a:t>
            </a:r>
            <a:endParaRPr b="1"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Τα προεκπαιδευμένα βάρη από το CIFAR-100 δοκιμάστηκαν στο CIFAR-10 και CIFAR-100, για να δούμε την απόδοσή τους τόσο στο ίδιο όσο και σε διαφορετικό dataset.</a:t>
            </a:r>
            <a:endParaRPr sz="2000">
              <a:solidFill>
                <a:schemeClr val="dk1"/>
              </a:solidFill>
              <a:latin typeface="Comfortaa"/>
              <a:ea typeface="Comfortaa"/>
              <a:cs typeface="Comfortaa"/>
              <a:sym typeface="Comfortaa"/>
            </a:endParaRPr>
          </a:p>
        </p:txBody>
      </p:sp>
      <p:grpSp>
        <p:nvGrpSpPr>
          <p:cNvPr id="383" name="Google Shape;383;p31"/>
          <p:cNvGrpSpPr/>
          <p:nvPr/>
        </p:nvGrpSpPr>
        <p:grpSpPr>
          <a:xfrm>
            <a:off x="457729" y="7780750"/>
            <a:ext cx="373888" cy="373888"/>
            <a:chOff x="0" y="0"/>
            <a:chExt cx="812800" cy="812800"/>
          </a:xfrm>
        </p:grpSpPr>
        <p:sp>
          <p:nvSpPr>
            <p:cNvPr id="384" name="Google Shape;384;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6" name="Google Shape;386;p31"/>
          <p:cNvSpPr txBox="1"/>
          <p:nvPr/>
        </p:nvSpPr>
        <p:spPr>
          <a:xfrm>
            <a:off x="831550" y="7753675"/>
            <a:ext cx="16932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omfortaa"/>
                <a:ea typeface="Comfortaa"/>
                <a:cs typeface="Comfortaa"/>
                <a:sym typeface="Comfortaa"/>
              </a:rPr>
              <a:t>Ταχύτητα Επίτευξης Ικανοποιητικής Επίδοσης:</a:t>
            </a:r>
            <a:endParaRPr b="1"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Εξετάσαμε ποιο task επιτυγχάνει υψηλή ακρίβεια πιο γρήγορα. Αν το SSL φτάσει γρήγορα σε ικανοποιητικό επίπεδο, είναι πιο οικονομικό και αποδοτικό.</a:t>
            </a:r>
            <a:endParaRPr sz="2000">
              <a:solidFill>
                <a:schemeClr val="dk1"/>
              </a:solidFill>
              <a:latin typeface="Comfortaa"/>
              <a:ea typeface="Comfortaa"/>
              <a:cs typeface="Comfortaa"/>
              <a:sym typeface="Comfortaa"/>
            </a:endParaRPr>
          </a:p>
          <a:p>
            <a:pPr indent="0" lvl="0" marL="0" rtl="0" algn="l">
              <a:spcBef>
                <a:spcPts val="0"/>
              </a:spcBef>
              <a:spcAft>
                <a:spcPts val="0"/>
              </a:spcAft>
              <a:buNone/>
            </a:pPr>
            <a:r>
              <a:rPr b="1" lang="en-US" sz="2000">
                <a:solidFill>
                  <a:schemeClr val="dk1"/>
                </a:solidFill>
                <a:latin typeface="Comfortaa"/>
                <a:ea typeface="Comfortaa"/>
                <a:cs typeface="Comfortaa"/>
                <a:sym typeface="Comfortaa"/>
              </a:rPr>
              <a:t>	</a:t>
            </a:r>
            <a:endParaRPr b="1" sz="2000">
              <a:solidFill>
                <a:schemeClr val="dk1"/>
              </a:solidFill>
              <a:latin typeface="Comfortaa"/>
              <a:ea typeface="Comfortaa"/>
              <a:cs typeface="Comfortaa"/>
              <a:sym typeface="Comfortaa"/>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00FE"/>
            </a:gs>
            <a:gs pos="25000">
              <a:srgbClr val="C900FE"/>
            </a:gs>
            <a:gs pos="50000">
              <a:srgbClr val="A136FF"/>
            </a:gs>
            <a:gs pos="75000">
              <a:srgbClr val="5142F0"/>
            </a:gs>
            <a:gs pos="100000">
              <a:srgbClr val="0033D9"/>
            </a:gs>
          </a:gsLst>
          <a:path path="circle">
            <a:fillToRect b="100%" r="100%"/>
          </a:path>
          <a:tileRect l="-100%" t="-100%"/>
        </a:gradFill>
      </p:bgPr>
    </p:bg>
    <p:spTree>
      <p:nvGrpSpPr>
        <p:cNvPr id="99" name="Shape 99"/>
        <p:cNvGrpSpPr/>
        <p:nvPr/>
      </p:nvGrpSpPr>
      <p:grpSpPr>
        <a:xfrm>
          <a:off x="0" y="0"/>
          <a:ext cx="0" cy="0"/>
          <a:chOff x="0" y="0"/>
          <a:chExt cx="0" cy="0"/>
        </a:xfrm>
      </p:grpSpPr>
      <p:sp>
        <p:nvSpPr>
          <p:cNvPr id="100" name="Google Shape;100;p14"/>
          <p:cNvSpPr/>
          <p:nvPr/>
        </p:nvSpPr>
        <p:spPr>
          <a:xfrm>
            <a:off x="288288" y="310525"/>
            <a:ext cx="17711421" cy="9665952"/>
          </a:xfrm>
          <a:custGeom>
            <a:rect b="b" l="l" r="r" t="t"/>
            <a:pathLst>
              <a:path extrusionOk="0"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txBox="1"/>
          <p:nvPr/>
        </p:nvSpPr>
        <p:spPr>
          <a:xfrm>
            <a:off x="1276175" y="560125"/>
            <a:ext cx="15288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000">
                <a:solidFill>
                  <a:schemeClr val="dk1"/>
                </a:solidFill>
                <a:latin typeface="Comfortaa"/>
                <a:ea typeface="Comfortaa"/>
                <a:cs typeface="Comfortaa"/>
                <a:sym typeface="Comfortaa"/>
              </a:rPr>
              <a:t>ΕΙΣΑΓΩΓΗ</a:t>
            </a:r>
            <a:endParaRPr b="1" sz="5000">
              <a:solidFill>
                <a:schemeClr val="dk1"/>
              </a:solidFill>
              <a:latin typeface="Comfortaa"/>
              <a:ea typeface="Comfortaa"/>
              <a:cs typeface="Comfortaa"/>
              <a:sym typeface="Comfortaa"/>
            </a:endParaRPr>
          </a:p>
        </p:txBody>
      </p:sp>
      <p:sp>
        <p:nvSpPr>
          <p:cNvPr id="102" name="Google Shape;102;p14"/>
          <p:cNvSpPr txBox="1"/>
          <p:nvPr/>
        </p:nvSpPr>
        <p:spPr>
          <a:xfrm>
            <a:off x="727175" y="1599813"/>
            <a:ext cx="16386300" cy="206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000">
                <a:solidFill>
                  <a:schemeClr val="dk1"/>
                </a:solidFill>
                <a:latin typeface="Comfortaa"/>
                <a:ea typeface="Comfortaa"/>
                <a:cs typeface="Comfortaa"/>
                <a:sym typeface="Comfortaa"/>
              </a:rPr>
              <a:t>Τι είναι το Deep Learning:</a:t>
            </a:r>
            <a:endParaRPr b="1" sz="2000">
              <a:solidFill>
                <a:schemeClr val="dk1"/>
              </a:solidFill>
              <a:latin typeface="Comfortaa"/>
              <a:ea typeface="Comfortaa"/>
              <a:cs typeface="Comfortaa"/>
              <a:sym typeface="Comfortaa"/>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latin typeface="Comfortaa"/>
                <a:ea typeface="Comfortaa"/>
                <a:cs typeface="Comfortaa"/>
                <a:sym typeface="Comfortaa"/>
              </a:rPr>
              <a:t>Deep Learning</a:t>
            </a:r>
            <a:r>
              <a:rPr lang="en-US" sz="2000">
                <a:solidFill>
                  <a:schemeClr val="dk1"/>
                </a:solidFill>
                <a:latin typeface="Comfortaa"/>
                <a:ea typeface="Comfortaa"/>
                <a:cs typeface="Comfortaa"/>
                <a:sym typeface="Comfortaa"/>
              </a:rPr>
              <a:t>: Υποκατηγορία της μηχανικής μάθησης, που χρησιμοποιεί νευρωνικά δίκτυα με πολλαπλά κρυφά επίπεδα (deep neural networks).</a:t>
            </a:r>
            <a:endParaRPr sz="2000">
              <a:solidFill>
                <a:schemeClr val="dk1"/>
              </a:solidFill>
              <a:latin typeface="Comfortaa"/>
              <a:ea typeface="Comfortaa"/>
              <a:cs typeface="Comfortaa"/>
              <a:sym typeface="Comfortaa"/>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latin typeface="Comfortaa"/>
                <a:ea typeface="Comfortaa"/>
                <a:cs typeface="Comfortaa"/>
                <a:sym typeface="Comfortaa"/>
              </a:rPr>
              <a:t>Κύρια χαρακτηριστικά</a:t>
            </a:r>
            <a:r>
              <a:rPr lang="en-US" sz="2000">
                <a:solidFill>
                  <a:schemeClr val="dk1"/>
                </a:solidFill>
                <a:latin typeface="Comfortaa"/>
                <a:ea typeface="Comfortaa"/>
                <a:cs typeface="Comfortaa"/>
                <a:sym typeface="Comfortaa"/>
              </a:rPr>
              <a:t>: Αυτοματοποίηση της εξαγωγής χαρακτηριστικών από δεδομένα μέσω της εκπαίδευσης πολλαπλών επιπέδων που μαθαίνουν περίπλοκες αναπαραστάσεις.</a:t>
            </a:r>
            <a:endParaRPr sz="2000">
              <a:solidFill>
                <a:schemeClr val="dk1"/>
              </a:solidFill>
              <a:latin typeface="Comfortaa"/>
              <a:ea typeface="Comfortaa"/>
              <a:cs typeface="Comfortaa"/>
              <a:sym typeface="Comfortaa"/>
            </a:endParaRPr>
          </a:p>
        </p:txBody>
      </p:sp>
      <p:sp>
        <p:nvSpPr>
          <p:cNvPr id="103" name="Google Shape;103;p14"/>
          <p:cNvSpPr txBox="1"/>
          <p:nvPr/>
        </p:nvSpPr>
        <p:spPr>
          <a:xfrm>
            <a:off x="727175" y="3662325"/>
            <a:ext cx="16386300" cy="27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latin typeface="Comfortaa"/>
                <a:ea typeface="Comfortaa"/>
                <a:cs typeface="Comfortaa"/>
                <a:sym typeface="Comfortaa"/>
              </a:rPr>
              <a:t>Τα Convolutional Neural Networks (CNNs):</a:t>
            </a:r>
            <a:endParaRPr b="1" sz="2000">
              <a:solidFill>
                <a:schemeClr val="dk1"/>
              </a:solidFill>
              <a:latin typeface="Comfortaa"/>
              <a:ea typeface="Comfortaa"/>
              <a:cs typeface="Comfortaa"/>
              <a:sym typeface="Comfortaa"/>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latin typeface="Comfortaa"/>
                <a:ea typeface="Comfortaa"/>
                <a:cs typeface="Comfortaa"/>
                <a:sym typeface="Comfortaa"/>
              </a:rPr>
              <a:t>Τι είναι</a:t>
            </a:r>
            <a:r>
              <a:rPr lang="en-US" sz="2000">
                <a:solidFill>
                  <a:schemeClr val="dk1"/>
                </a:solidFill>
                <a:latin typeface="Comfortaa"/>
                <a:ea typeface="Comfortaa"/>
                <a:cs typeface="Comfortaa"/>
                <a:sym typeface="Comfortaa"/>
              </a:rPr>
              <a:t>: Νευρωνικά δίκτυα ειδικά σχεδιασμένα για επεξεργασία εικόνας και άλλων δεδομένων με χωρική δομή.</a:t>
            </a:r>
            <a:endParaRPr sz="2000">
              <a:solidFill>
                <a:schemeClr val="dk1"/>
              </a:solidFill>
              <a:latin typeface="Comfortaa"/>
              <a:ea typeface="Comfortaa"/>
              <a:cs typeface="Comfortaa"/>
              <a:sym typeface="Comfortaa"/>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latin typeface="Comfortaa"/>
                <a:ea typeface="Comfortaa"/>
                <a:cs typeface="Comfortaa"/>
                <a:sym typeface="Comfortaa"/>
              </a:rPr>
              <a:t>Πώς λειτουργούν</a:t>
            </a:r>
            <a:r>
              <a:rPr lang="en-US" sz="2000">
                <a:solidFill>
                  <a:schemeClr val="dk1"/>
                </a:solidFill>
                <a:latin typeface="Comfortaa"/>
                <a:ea typeface="Comfortaa"/>
                <a:cs typeface="Comfortaa"/>
                <a:sym typeface="Comfortaa"/>
              </a:rPr>
              <a:t>: Χρησιμοποιούν "φίλτρα" (kernels) που ανιχνεύουν χαρακτηριστικά (όπως ακμές, σχήματα) σε διαφορετικές περιοχές μιας εικόνας, και τα μαθαίνουν σε διαδοχικά επίπεδα.</a:t>
            </a:r>
            <a:endParaRPr sz="2000">
              <a:solidFill>
                <a:schemeClr val="dk1"/>
              </a:solidFill>
              <a:latin typeface="Comfortaa"/>
              <a:ea typeface="Comfortaa"/>
              <a:cs typeface="Comfortaa"/>
              <a:sym typeface="Comfortaa"/>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latin typeface="Comfortaa"/>
                <a:ea typeface="Comfortaa"/>
                <a:cs typeface="Comfortaa"/>
                <a:sym typeface="Comfortaa"/>
              </a:rPr>
              <a:t>Χρήσεις</a:t>
            </a:r>
            <a:r>
              <a:rPr lang="en-US" sz="2000">
                <a:solidFill>
                  <a:schemeClr val="dk1"/>
                </a:solidFill>
                <a:latin typeface="Comfortaa"/>
                <a:ea typeface="Comfortaa"/>
                <a:cs typeface="Comfortaa"/>
                <a:sym typeface="Comfortaa"/>
              </a:rPr>
              <a:t>: Εκτεταμένη χρήση σε αναγνώριση εικόνων, ανάλυση βίντεο, ανίχνευση αντικειμένων και πολλά άλλα.</a:t>
            </a:r>
            <a:endParaRPr sz="2000">
              <a:solidFill>
                <a:schemeClr val="dk1"/>
              </a:solidFill>
              <a:latin typeface="Comfortaa"/>
              <a:ea typeface="Comfortaa"/>
              <a:cs typeface="Comfortaa"/>
              <a:sym typeface="Comfortaa"/>
            </a:endParaRPr>
          </a:p>
          <a:p>
            <a:pPr indent="0" lvl="0" marL="0" rtl="0" algn="l">
              <a:spcBef>
                <a:spcPts val="1200"/>
              </a:spcBef>
              <a:spcAft>
                <a:spcPts val="0"/>
              </a:spcAft>
              <a:buNone/>
            </a:pPr>
            <a:r>
              <a:t/>
            </a:r>
            <a:endParaRPr sz="3200">
              <a:solidFill>
                <a:schemeClr val="dk1"/>
              </a:solidFill>
              <a:latin typeface="Calibri"/>
              <a:ea typeface="Calibri"/>
              <a:cs typeface="Calibri"/>
              <a:sym typeface="Calibri"/>
            </a:endParaRPr>
          </a:p>
        </p:txBody>
      </p:sp>
      <p:sp>
        <p:nvSpPr>
          <p:cNvPr id="104" name="Google Shape;104;p14"/>
          <p:cNvSpPr txBox="1"/>
          <p:nvPr/>
        </p:nvSpPr>
        <p:spPr>
          <a:xfrm>
            <a:off x="727175" y="5894075"/>
            <a:ext cx="16386300" cy="38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latin typeface="Comfortaa"/>
                <a:ea typeface="Comfortaa"/>
                <a:cs typeface="Comfortaa"/>
                <a:sym typeface="Comfortaa"/>
              </a:rPr>
              <a:t>Είδη Μάθησης:</a:t>
            </a:r>
            <a:endParaRPr b="1" sz="2000">
              <a:solidFill>
                <a:schemeClr val="dk1"/>
              </a:solidFill>
              <a:latin typeface="Comfortaa"/>
              <a:ea typeface="Comfortaa"/>
              <a:cs typeface="Comfortaa"/>
              <a:sym typeface="Comfortaa"/>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latin typeface="Comfortaa"/>
                <a:ea typeface="Comfortaa"/>
                <a:cs typeface="Comfortaa"/>
                <a:sym typeface="Comfortaa"/>
              </a:rPr>
              <a:t>Supervised Learning (Επιβλεπόμενη Μάθηση)</a:t>
            </a:r>
            <a:r>
              <a:rPr lang="en-US" sz="2000">
                <a:solidFill>
                  <a:schemeClr val="dk1"/>
                </a:solidFill>
                <a:latin typeface="Comfortaa"/>
                <a:ea typeface="Comfortaa"/>
                <a:cs typeface="Comfortaa"/>
                <a:sym typeface="Comfortaa"/>
              </a:rPr>
              <a:t>:</a:t>
            </a:r>
            <a:endParaRPr sz="2000">
              <a:solidFill>
                <a:schemeClr val="dk1"/>
              </a:solidFill>
              <a:latin typeface="Comfortaa"/>
              <a:ea typeface="Comfortaa"/>
              <a:cs typeface="Comfortaa"/>
              <a:sym typeface="Comfortaa"/>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latin typeface="Comfortaa"/>
                <a:ea typeface="Comfortaa"/>
                <a:cs typeface="Comfortaa"/>
                <a:sym typeface="Comfortaa"/>
              </a:rPr>
              <a:t>Μαθαίνει από δεδομένα που έχουν </a:t>
            </a:r>
            <a:r>
              <a:rPr b="1" lang="en-US" sz="2000">
                <a:solidFill>
                  <a:schemeClr val="dk1"/>
                </a:solidFill>
                <a:latin typeface="Comfortaa"/>
                <a:ea typeface="Comfortaa"/>
                <a:cs typeface="Comfortaa"/>
                <a:sym typeface="Comfortaa"/>
              </a:rPr>
              <a:t>επισημασμένες ετικέτες</a:t>
            </a:r>
            <a:r>
              <a:rPr lang="en-US" sz="2000">
                <a:solidFill>
                  <a:schemeClr val="dk1"/>
                </a:solidFill>
                <a:latin typeface="Comfortaa"/>
                <a:ea typeface="Comfortaa"/>
                <a:cs typeface="Comfortaa"/>
                <a:sym typeface="Comfortaa"/>
              </a:rPr>
              <a:t> (labels).</a:t>
            </a:r>
            <a:endParaRPr sz="2000">
              <a:solidFill>
                <a:schemeClr val="dk1"/>
              </a:solidFill>
              <a:latin typeface="Comfortaa"/>
              <a:ea typeface="Comfortaa"/>
              <a:cs typeface="Comfortaa"/>
              <a:sym typeface="Comfortaa"/>
            </a:endParaRPr>
          </a:p>
          <a:p>
            <a:pPr indent="-355600" lvl="1" marL="914400" rtl="0" algn="l">
              <a:lnSpc>
                <a:spcPct val="115000"/>
              </a:lnSpc>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Παράδειγμα: Ταξινόμηση εικόνων όπου κάθε εικόνα έχει ετικέτα (π.χ., γάτα, σκύλος).</a:t>
            </a:r>
            <a:endParaRPr sz="2000">
              <a:solidFill>
                <a:schemeClr val="dk1"/>
              </a:solidFill>
              <a:latin typeface="Comfortaa"/>
              <a:ea typeface="Comfortaa"/>
              <a:cs typeface="Comfortaa"/>
              <a:sym typeface="Comfortaa"/>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latin typeface="Comfortaa"/>
                <a:ea typeface="Comfortaa"/>
                <a:cs typeface="Comfortaa"/>
                <a:sym typeface="Comfortaa"/>
              </a:rPr>
              <a:t>Unsupervised Learning (Μη Επιβλεπόμενη Μάθηση)</a:t>
            </a:r>
            <a:r>
              <a:rPr lang="en-US" sz="2000">
                <a:solidFill>
                  <a:schemeClr val="dk1"/>
                </a:solidFill>
                <a:latin typeface="Comfortaa"/>
                <a:ea typeface="Comfortaa"/>
                <a:cs typeface="Comfortaa"/>
                <a:sym typeface="Comfortaa"/>
              </a:rPr>
              <a:t>:</a:t>
            </a:r>
            <a:endParaRPr sz="2000">
              <a:solidFill>
                <a:schemeClr val="dk1"/>
              </a:solidFill>
              <a:latin typeface="Comfortaa"/>
              <a:ea typeface="Comfortaa"/>
              <a:cs typeface="Comfortaa"/>
              <a:sym typeface="Comfortaa"/>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latin typeface="Comfortaa"/>
                <a:ea typeface="Comfortaa"/>
                <a:cs typeface="Comfortaa"/>
                <a:sym typeface="Comfortaa"/>
              </a:rPr>
              <a:t>Μαθαίνει από </a:t>
            </a:r>
            <a:r>
              <a:rPr b="1" lang="en-US" sz="2000">
                <a:solidFill>
                  <a:schemeClr val="dk1"/>
                </a:solidFill>
                <a:latin typeface="Comfortaa"/>
                <a:ea typeface="Comfortaa"/>
                <a:cs typeface="Comfortaa"/>
                <a:sym typeface="Comfortaa"/>
              </a:rPr>
              <a:t>μη επισημασμένα δεδομένα</a:t>
            </a:r>
            <a:r>
              <a:rPr lang="en-US" sz="2000">
                <a:solidFill>
                  <a:schemeClr val="dk1"/>
                </a:solidFill>
                <a:latin typeface="Comfortaa"/>
                <a:ea typeface="Comfortaa"/>
                <a:cs typeface="Comfortaa"/>
                <a:sym typeface="Comfortaa"/>
              </a:rPr>
              <a:t>, προσπαθώντας να βρει μοτίβα ή δομές.</a:t>
            </a:r>
            <a:endParaRPr sz="2000">
              <a:solidFill>
                <a:schemeClr val="dk1"/>
              </a:solidFill>
              <a:latin typeface="Comfortaa"/>
              <a:ea typeface="Comfortaa"/>
              <a:cs typeface="Comfortaa"/>
              <a:sym typeface="Comfortaa"/>
            </a:endParaRPr>
          </a:p>
          <a:p>
            <a:pPr indent="-355600" lvl="1" marL="914400" rtl="0" algn="l">
              <a:lnSpc>
                <a:spcPct val="115000"/>
              </a:lnSpc>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Παράδειγμα: Ομαδοποίηση (clustering) δεδομένων χωρίς προκαθορισμένες κατηγορίες.</a:t>
            </a:r>
            <a:endParaRPr sz="2000">
              <a:solidFill>
                <a:schemeClr val="dk1"/>
              </a:solidFill>
              <a:latin typeface="Comfortaa"/>
              <a:ea typeface="Comfortaa"/>
              <a:cs typeface="Comfortaa"/>
              <a:sym typeface="Comfortaa"/>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latin typeface="Comfortaa"/>
                <a:ea typeface="Comfortaa"/>
                <a:cs typeface="Comfortaa"/>
                <a:sym typeface="Comfortaa"/>
              </a:rPr>
              <a:t>Reinforcement Learning (Μάθηση με Ενίσχυση)</a:t>
            </a:r>
            <a:r>
              <a:rPr lang="en-US" sz="2000">
                <a:solidFill>
                  <a:schemeClr val="dk1"/>
                </a:solidFill>
                <a:latin typeface="Comfortaa"/>
                <a:ea typeface="Comfortaa"/>
                <a:cs typeface="Comfortaa"/>
                <a:sym typeface="Comfortaa"/>
              </a:rPr>
              <a:t>:</a:t>
            </a:r>
            <a:endParaRPr sz="2000">
              <a:solidFill>
                <a:schemeClr val="dk1"/>
              </a:solidFill>
              <a:latin typeface="Comfortaa"/>
              <a:ea typeface="Comfortaa"/>
              <a:cs typeface="Comfortaa"/>
              <a:sym typeface="Comfortaa"/>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latin typeface="Comfortaa"/>
                <a:ea typeface="Comfortaa"/>
                <a:cs typeface="Comfortaa"/>
                <a:sym typeface="Comfortaa"/>
              </a:rPr>
              <a:t>Μαθαίνει μέσω </a:t>
            </a:r>
            <a:r>
              <a:rPr b="1" lang="en-US" sz="2000">
                <a:solidFill>
                  <a:schemeClr val="dk1"/>
                </a:solidFill>
                <a:latin typeface="Comfortaa"/>
                <a:ea typeface="Comfortaa"/>
                <a:cs typeface="Comfortaa"/>
                <a:sym typeface="Comfortaa"/>
              </a:rPr>
              <a:t>αλληλεπίδρασης με ένα περιβάλλον</a:t>
            </a:r>
            <a:r>
              <a:rPr lang="en-US" sz="2000">
                <a:solidFill>
                  <a:schemeClr val="dk1"/>
                </a:solidFill>
                <a:latin typeface="Comfortaa"/>
                <a:ea typeface="Comfortaa"/>
                <a:cs typeface="Comfortaa"/>
                <a:sym typeface="Comfortaa"/>
              </a:rPr>
              <a:t> και ενισχύεται από ανταμοιβές (rewards).</a:t>
            </a:r>
            <a:endParaRPr sz="2000">
              <a:solidFill>
                <a:schemeClr val="dk1"/>
              </a:solidFill>
              <a:latin typeface="Comfortaa"/>
              <a:ea typeface="Comfortaa"/>
              <a:cs typeface="Comfortaa"/>
              <a:sym typeface="Comfortaa"/>
            </a:endParaRPr>
          </a:p>
          <a:p>
            <a:pPr indent="-355600" lvl="1" marL="914400" rtl="0" algn="l">
              <a:lnSpc>
                <a:spcPct val="115000"/>
              </a:lnSpc>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Παράδειγμα: Ένα ρομπότ που μαθαίνει να κινείται αποφεύγοντας εμπόδια.</a:t>
            </a:r>
            <a:endParaRPr sz="3200">
              <a:solidFill>
                <a:schemeClr val="dk1"/>
              </a:solidFill>
              <a:latin typeface="Calibri"/>
              <a:ea typeface="Calibri"/>
              <a:cs typeface="Calibri"/>
              <a:sym typeface="Calibri"/>
            </a:endParaRPr>
          </a:p>
        </p:txBody>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00FE"/>
            </a:gs>
            <a:gs pos="25000">
              <a:srgbClr val="C900FE"/>
            </a:gs>
            <a:gs pos="50000">
              <a:srgbClr val="A136FF"/>
            </a:gs>
            <a:gs pos="75000">
              <a:srgbClr val="5142F0"/>
            </a:gs>
            <a:gs pos="100000">
              <a:srgbClr val="0033D9"/>
            </a:gs>
          </a:gsLst>
          <a:path path="circle">
            <a:fillToRect b="100%" r="100%"/>
          </a:path>
          <a:tileRect l="-100%" t="-100%"/>
        </a:gradFill>
      </p:bgPr>
    </p:bg>
    <p:spTree>
      <p:nvGrpSpPr>
        <p:cNvPr id="390" name="Shape 390"/>
        <p:cNvGrpSpPr/>
        <p:nvPr/>
      </p:nvGrpSpPr>
      <p:grpSpPr>
        <a:xfrm>
          <a:off x="0" y="0"/>
          <a:ext cx="0" cy="0"/>
          <a:chOff x="0" y="0"/>
          <a:chExt cx="0" cy="0"/>
        </a:xfrm>
      </p:grpSpPr>
      <p:sp>
        <p:nvSpPr>
          <p:cNvPr id="391" name="Google Shape;391;p32"/>
          <p:cNvSpPr txBox="1"/>
          <p:nvPr/>
        </p:nvSpPr>
        <p:spPr>
          <a:xfrm>
            <a:off x="3527400" y="4450801"/>
            <a:ext cx="112332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9000">
                <a:solidFill>
                  <a:srgbClr val="FFFFFF"/>
                </a:solidFill>
                <a:latin typeface="Comfortaa"/>
                <a:ea typeface="Comfortaa"/>
                <a:cs typeface="Comfortaa"/>
                <a:sym typeface="Comfortaa"/>
              </a:rPr>
              <a:t>Αποτελέσματα</a:t>
            </a:r>
            <a:endParaRPr b="1" sz="9000">
              <a:solidFill>
                <a:srgbClr val="FFFFFF"/>
              </a:solidFill>
              <a:latin typeface="Comfortaa"/>
              <a:ea typeface="Comfortaa"/>
              <a:cs typeface="Comfortaa"/>
              <a:sym typeface="Comfortaa"/>
            </a:endParaRPr>
          </a:p>
        </p:txBody>
      </p:sp>
      <p:sp>
        <p:nvSpPr>
          <p:cNvPr id="392" name="Google Shape;392;p32"/>
          <p:cNvSpPr/>
          <p:nvPr/>
        </p:nvSpPr>
        <p:spPr>
          <a:xfrm>
            <a:off x="3402425" y="3756450"/>
            <a:ext cx="11483143" cy="2774101"/>
          </a:xfrm>
          <a:custGeom>
            <a:rect b="b" l="l" r="r" t="t"/>
            <a:pathLst>
              <a:path extrusionOk="0" h="1556298" w="3011972">
                <a:moveTo>
                  <a:pt x="0" y="0"/>
                </a:moveTo>
                <a:lnTo>
                  <a:pt x="3011972" y="0"/>
                </a:lnTo>
                <a:lnTo>
                  <a:pt x="3011972" y="1556298"/>
                </a:lnTo>
                <a:lnTo>
                  <a:pt x="0" y="1556298"/>
                </a:lnTo>
                <a:close/>
              </a:path>
            </a:pathLst>
          </a:custGeom>
          <a:solidFill>
            <a:srgbClr val="000000">
              <a:alpha val="0"/>
            </a:srgbClr>
          </a:solidFill>
          <a:ln cap="sq" cmpd="sng" w="104775">
            <a:solidFill>
              <a:srgbClr val="FFFFFF"/>
            </a:solidFill>
            <a:prstDash val="solid"/>
            <a:miter lim="8000"/>
            <a:headEnd len="sm" w="sm" type="none"/>
            <a:tailEnd len="sm" w="sm" type="none"/>
          </a:ln>
        </p:spPr>
      </p:sp>
    </p:spTree>
  </p:cSld>
  <p:clrMapOvr>
    <a:masterClrMapping/>
  </p:clrMapOvr>
  <mc:AlternateContent>
    <mc:Choice Requires="p14">
      <p:transition spd="med">
        <p14:prism dir="l"/>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00FE"/>
            </a:gs>
            <a:gs pos="25000">
              <a:srgbClr val="C900FE"/>
            </a:gs>
            <a:gs pos="50000">
              <a:srgbClr val="A136FF"/>
            </a:gs>
            <a:gs pos="75000">
              <a:srgbClr val="5142F0"/>
            </a:gs>
            <a:gs pos="100000">
              <a:srgbClr val="0033D9"/>
            </a:gs>
          </a:gsLst>
          <a:path path="circle">
            <a:fillToRect b="100%" r="100%"/>
          </a:path>
          <a:tileRect l="-100%" t="-100%"/>
        </a:gradFill>
      </p:bgPr>
    </p:bg>
    <p:spTree>
      <p:nvGrpSpPr>
        <p:cNvPr id="396" name="Shape 396"/>
        <p:cNvGrpSpPr/>
        <p:nvPr/>
      </p:nvGrpSpPr>
      <p:grpSpPr>
        <a:xfrm>
          <a:off x="0" y="0"/>
          <a:ext cx="0" cy="0"/>
          <a:chOff x="0" y="0"/>
          <a:chExt cx="0" cy="0"/>
        </a:xfrm>
      </p:grpSpPr>
      <p:sp>
        <p:nvSpPr>
          <p:cNvPr id="397" name="Google Shape;397;p33"/>
          <p:cNvSpPr/>
          <p:nvPr/>
        </p:nvSpPr>
        <p:spPr>
          <a:xfrm>
            <a:off x="290600" y="306725"/>
            <a:ext cx="17711421" cy="9665952"/>
          </a:xfrm>
          <a:custGeom>
            <a:rect b="b" l="l" r="r" t="t"/>
            <a:pathLst>
              <a:path extrusionOk="0"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txBox="1"/>
          <p:nvPr/>
        </p:nvSpPr>
        <p:spPr>
          <a:xfrm>
            <a:off x="1210800" y="484325"/>
            <a:ext cx="152883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100">
                <a:solidFill>
                  <a:schemeClr val="dk1"/>
                </a:solidFill>
                <a:latin typeface="Comfortaa"/>
                <a:ea typeface="Comfortaa"/>
                <a:cs typeface="Comfortaa"/>
                <a:sym typeface="Comfortaa"/>
              </a:rPr>
              <a:t>Αποτελέσματα στο downstream task της Ταξινόμησης Εικόνων με Fine-Tuning μόνο στο τελευταίο Layer.</a:t>
            </a:r>
            <a:endParaRPr b="1" sz="3100">
              <a:solidFill>
                <a:schemeClr val="dk1"/>
              </a:solidFill>
              <a:latin typeface="Comfortaa"/>
              <a:ea typeface="Comfortaa"/>
              <a:cs typeface="Comfortaa"/>
              <a:sym typeface="Comfortaa"/>
            </a:endParaRPr>
          </a:p>
        </p:txBody>
      </p:sp>
      <p:pic>
        <p:nvPicPr>
          <p:cNvPr id="399" name="Google Shape;399;p33"/>
          <p:cNvPicPr preferRelativeResize="0"/>
          <p:nvPr/>
        </p:nvPicPr>
        <p:blipFill>
          <a:blip r:embed="rId3">
            <a:alphaModFix/>
          </a:blip>
          <a:stretch>
            <a:fillRect/>
          </a:stretch>
        </p:blipFill>
        <p:spPr>
          <a:xfrm>
            <a:off x="4572000" y="4629450"/>
            <a:ext cx="5943600" cy="5276850"/>
          </a:xfrm>
          <a:prstGeom prst="rect">
            <a:avLst/>
          </a:prstGeom>
          <a:noFill/>
          <a:ln>
            <a:noFill/>
          </a:ln>
        </p:spPr>
      </p:pic>
      <p:pic>
        <p:nvPicPr>
          <p:cNvPr id="400" name="Google Shape;400;p33"/>
          <p:cNvPicPr preferRelativeResize="0"/>
          <p:nvPr/>
        </p:nvPicPr>
        <p:blipFill>
          <a:blip r:embed="rId4">
            <a:alphaModFix/>
          </a:blip>
          <a:stretch>
            <a:fillRect/>
          </a:stretch>
        </p:blipFill>
        <p:spPr>
          <a:xfrm>
            <a:off x="10839525" y="1920813"/>
            <a:ext cx="6450750" cy="3999149"/>
          </a:xfrm>
          <a:prstGeom prst="rect">
            <a:avLst/>
          </a:prstGeom>
          <a:noFill/>
          <a:ln>
            <a:noFill/>
          </a:ln>
        </p:spPr>
      </p:pic>
      <p:pic>
        <p:nvPicPr>
          <p:cNvPr id="401" name="Google Shape;401;p33"/>
          <p:cNvPicPr preferRelativeResize="0"/>
          <p:nvPr/>
        </p:nvPicPr>
        <p:blipFill rotWithShape="1">
          <a:blip r:embed="rId5">
            <a:alphaModFix/>
          </a:blip>
          <a:srcRect b="0" l="661" r="661" t="0"/>
          <a:stretch/>
        </p:blipFill>
        <p:spPr>
          <a:xfrm>
            <a:off x="10839525" y="5975175"/>
            <a:ext cx="6450750" cy="3999149"/>
          </a:xfrm>
          <a:prstGeom prst="rect">
            <a:avLst/>
          </a:prstGeom>
          <a:noFill/>
          <a:ln>
            <a:noFill/>
          </a:ln>
        </p:spPr>
      </p:pic>
      <p:sp>
        <p:nvSpPr>
          <p:cNvPr id="402" name="Google Shape;402;p33"/>
          <p:cNvSpPr txBox="1"/>
          <p:nvPr/>
        </p:nvSpPr>
        <p:spPr>
          <a:xfrm>
            <a:off x="855650" y="1951350"/>
            <a:ext cx="9660000" cy="18471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Font typeface="Comfortaa"/>
              <a:buChar char="●"/>
            </a:pPr>
            <a:r>
              <a:rPr lang="en-US" sz="1800">
                <a:solidFill>
                  <a:schemeClr val="dk1"/>
                </a:solidFill>
                <a:latin typeface="Comfortaa"/>
                <a:ea typeface="Comfortaa"/>
                <a:cs typeface="Comfortaa"/>
                <a:sym typeface="Comfortaa"/>
              </a:rPr>
              <a:t>Το συγκεκριμένο πείραμα μας επιτρέπει να παρατηρήσουμε την διαφορά στην πληροφορία που φέρουν τα pretrained weights απο τα proxy tasks σε σχέση με τα randomly initialized weights, στην 1η εποχή.</a:t>
            </a:r>
            <a:endParaRPr sz="1800">
              <a:solidFill>
                <a:schemeClr val="dk1"/>
              </a:solidFill>
              <a:latin typeface="Comfortaa"/>
              <a:ea typeface="Comfortaa"/>
              <a:cs typeface="Comfortaa"/>
              <a:sym typeface="Comfortaa"/>
            </a:endParaRPr>
          </a:p>
          <a:p>
            <a:pPr indent="0" lvl="0" marL="457200" rtl="0" algn="just">
              <a:spcBef>
                <a:spcPts val="0"/>
              </a:spcBef>
              <a:spcAft>
                <a:spcPts val="0"/>
              </a:spcAft>
              <a:buNone/>
            </a:pPr>
            <a:r>
              <a:t/>
            </a:r>
            <a:endParaRPr sz="1800">
              <a:solidFill>
                <a:schemeClr val="dk1"/>
              </a:solidFill>
              <a:latin typeface="Comfortaa"/>
              <a:ea typeface="Comfortaa"/>
              <a:cs typeface="Comfortaa"/>
              <a:sym typeface="Comfortaa"/>
            </a:endParaRPr>
          </a:p>
          <a:p>
            <a:pPr indent="-342900" lvl="0" marL="457200" rtl="0" algn="just">
              <a:spcBef>
                <a:spcPts val="0"/>
              </a:spcBef>
              <a:spcAft>
                <a:spcPts val="0"/>
              </a:spcAft>
              <a:buClr>
                <a:schemeClr val="dk1"/>
              </a:buClr>
              <a:buSzPts val="1800"/>
              <a:buFont typeface="Comfortaa"/>
              <a:buChar char="●"/>
            </a:pPr>
            <a:r>
              <a:rPr lang="en-US" sz="1800">
                <a:solidFill>
                  <a:schemeClr val="dk1"/>
                </a:solidFill>
                <a:latin typeface="Comfortaa"/>
                <a:ea typeface="Comfortaa"/>
                <a:cs typeface="Comfortaa"/>
                <a:sym typeface="Comfortaa"/>
              </a:rPr>
              <a:t>Επιπλέον, μέσω αυτού του πειράματος μπορούμε να δούμε την διαφορά της ακρίβειας στην τελική σύγκλιση, στην τελευταία εποχή.</a:t>
            </a:r>
            <a:endParaRPr sz="1800">
              <a:solidFill>
                <a:schemeClr val="dk1"/>
              </a:solidFill>
              <a:latin typeface="Comfortaa"/>
              <a:ea typeface="Comfortaa"/>
              <a:cs typeface="Comfortaa"/>
              <a:sym typeface="Comfortaa"/>
            </a:endParaRPr>
          </a:p>
        </p:txBody>
      </p:sp>
      <p:sp>
        <p:nvSpPr>
          <p:cNvPr id="403" name="Google Shape;403;p33"/>
          <p:cNvSpPr/>
          <p:nvPr/>
        </p:nvSpPr>
        <p:spPr>
          <a:xfrm rot="7538257">
            <a:off x="-6205642" y="4035186"/>
            <a:ext cx="9624957" cy="9649080"/>
          </a:xfrm>
          <a:custGeom>
            <a:rect b="b" l="l" r="r" t="t"/>
            <a:pathLst>
              <a:path extrusionOk="0" h="9651674" w="9627545">
                <a:moveTo>
                  <a:pt x="0" y="0"/>
                </a:moveTo>
                <a:lnTo>
                  <a:pt x="9627545" y="0"/>
                </a:lnTo>
                <a:lnTo>
                  <a:pt x="9627545" y="9651674"/>
                </a:lnTo>
                <a:lnTo>
                  <a:pt x="0" y="9651674"/>
                </a:lnTo>
                <a:lnTo>
                  <a:pt x="0" y="0"/>
                </a:lnTo>
                <a:close/>
              </a:path>
            </a:pathLst>
          </a:custGeom>
          <a:blipFill rotWithShape="1">
            <a:blip r:embed="rId6">
              <a:alphaModFix/>
            </a:blip>
            <a:stretch>
              <a:fillRect b="0" l="0" r="0" t="0"/>
            </a:stretch>
          </a:blipFill>
          <a:ln>
            <a:noFill/>
          </a:ln>
        </p:spPr>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1000"/>
                                        <p:tgtEl>
                                          <p:spTgt spid="3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1000"/>
                                        <p:tgtEl>
                                          <p:spTgt spid="40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1000"/>
                                        <p:tgtEl>
                                          <p:spTgt spid="3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1000"/>
                                        <p:tgtEl>
                                          <p:spTgt spid="4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1000"/>
                                        <p:tgtEl>
                                          <p:spTgt spid="40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1000"/>
                                        <p:tgtEl>
                                          <p:spTgt spid="4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00FE"/>
            </a:gs>
            <a:gs pos="25000">
              <a:srgbClr val="C900FE"/>
            </a:gs>
            <a:gs pos="50000">
              <a:srgbClr val="A136FF"/>
            </a:gs>
            <a:gs pos="75000">
              <a:srgbClr val="5142F0"/>
            </a:gs>
            <a:gs pos="100000">
              <a:srgbClr val="0033D9"/>
            </a:gs>
          </a:gsLst>
          <a:path path="circle">
            <a:fillToRect b="100%" r="100%"/>
          </a:path>
          <a:tileRect l="-100%" t="-100%"/>
        </a:gradFill>
      </p:bgPr>
    </p:bg>
    <p:spTree>
      <p:nvGrpSpPr>
        <p:cNvPr id="407" name="Shape 407"/>
        <p:cNvGrpSpPr/>
        <p:nvPr/>
      </p:nvGrpSpPr>
      <p:grpSpPr>
        <a:xfrm>
          <a:off x="0" y="0"/>
          <a:ext cx="0" cy="0"/>
          <a:chOff x="0" y="0"/>
          <a:chExt cx="0" cy="0"/>
        </a:xfrm>
      </p:grpSpPr>
      <p:sp>
        <p:nvSpPr>
          <p:cNvPr id="408" name="Google Shape;408;p34"/>
          <p:cNvSpPr/>
          <p:nvPr/>
        </p:nvSpPr>
        <p:spPr>
          <a:xfrm>
            <a:off x="290600" y="306725"/>
            <a:ext cx="17711421" cy="9665952"/>
          </a:xfrm>
          <a:custGeom>
            <a:rect b="b" l="l" r="r" t="t"/>
            <a:pathLst>
              <a:path extrusionOk="0"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txBox="1"/>
          <p:nvPr/>
        </p:nvSpPr>
        <p:spPr>
          <a:xfrm>
            <a:off x="1210800" y="484325"/>
            <a:ext cx="152883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100">
                <a:solidFill>
                  <a:schemeClr val="dk1"/>
                </a:solidFill>
                <a:latin typeface="Comfortaa"/>
                <a:ea typeface="Comfortaa"/>
                <a:cs typeface="Comfortaa"/>
                <a:sym typeface="Comfortaa"/>
              </a:rPr>
              <a:t>Αποτελέσματα στο downstream task της Ταξινόμησης Εικόνων με Fine-Tuning σε όλα τα Layers.</a:t>
            </a:r>
            <a:endParaRPr b="1" sz="3100">
              <a:solidFill>
                <a:schemeClr val="dk1"/>
              </a:solidFill>
              <a:latin typeface="Comfortaa"/>
              <a:ea typeface="Comfortaa"/>
              <a:cs typeface="Comfortaa"/>
              <a:sym typeface="Comfortaa"/>
            </a:endParaRPr>
          </a:p>
        </p:txBody>
      </p:sp>
      <p:pic>
        <p:nvPicPr>
          <p:cNvPr id="410" name="Google Shape;410;p34"/>
          <p:cNvPicPr preferRelativeResize="0"/>
          <p:nvPr/>
        </p:nvPicPr>
        <p:blipFill rotWithShape="1">
          <a:blip r:embed="rId3">
            <a:alphaModFix/>
          </a:blip>
          <a:srcRect b="1200" l="0" r="0" t="1200"/>
          <a:stretch/>
        </p:blipFill>
        <p:spPr>
          <a:xfrm>
            <a:off x="4572000" y="4629450"/>
            <a:ext cx="5943599" cy="5276850"/>
          </a:xfrm>
          <a:prstGeom prst="rect">
            <a:avLst/>
          </a:prstGeom>
          <a:noFill/>
          <a:ln>
            <a:noFill/>
          </a:ln>
        </p:spPr>
      </p:pic>
      <p:pic>
        <p:nvPicPr>
          <p:cNvPr id="411" name="Google Shape;411;p34"/>
          <p:cNvPicPr preferRelativeResize="0"/>
          <p:nvPr/>
        </p:nvPicPr>
        <p:blipFill rotWithShape="1">
          <a:blip r:embed="rId4">
            <a:alphaModFix/>
          </a:blip>
          <a:srcRect b="386" l="0" r="0" t="396"/>
          <a:stretch/>
        </p:blipFill>
        <p:spPr>
          <a:xfrm>
            <a:off x="10839525" y="1920813"/>
            <a:ext cx="6450750" cy="3999149"/>
          </a:xfrm>
          <a:prstGeom prst="rect">
            <a:avLst/>
          </a:prstGeom>
          <a:noFill/>
          <a:ln>
            <a:noFill/>
          </a:ln>
        </p:spPr>
      </p:pic>
      <p:pic>
        <p:nvPicPr>
          <p:cNvPr id="412" name="Google Shape;412;p34"/>
          <p:cNvPicPr preferRelativeResize="0"/>
          <p:nvPr/>
        </p:nvPicPr>
        <p:blipFill rotWithShape="1">
          <a:blip r:embed="rId5">
            <a:alphaModFix/>
          </a:blip>
          <a:srcRect b="0" l="0" r="0" t="0"/>
          <a:stretch/>
        </p:blipFill>
        <p:spPr>
          <a:xfrm>
            <a:off x="10839525" y="5975175"/>
            <a:ext cx="6450750" cy="3999149"/>
          </a:xfrm>
          <a:prstGeom prst="rect">
            <a:avLst/>
          </a:prstGeom>
          <a:noFill/>
          <a:ln>
            <a:noFill/>
          </a:ln>
        </p:spPr>
      </p:pic>
      <p:sp>
        <p:nvSpPr>
          <p:cNvPr id="413" name="Google Shape;413;p34"/>
          <p:cNvSpPr txBox="1"/>
          <p:nvPr/>
        </p:nvSpPr>
        <p:spPr>
          <a:xfrm>
            <a:off x="758725" y="1623425"/>
            <a:ext cx="9660000" cy="32325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Font typeface="Comfortaa"/>
              <a:buChar char="●"/>
            </a:pPr>
            <a:r>
              <a:rPr lang="en-US" sz="1800">
                <a:solidFill>
                  <a:schemeClr val="dk1"/>
                </a:solidFill>
                <a:latin typeface="Comfortaa"/>
                <a:ea typeface="Comfortaa"/>
                <a:cs typeface="Comfortaa"/>
                <a:sym typeface="Comfortaa"/>
              </a:rPr>
              <a:t>Στο συγκεκριμένο πείραμα χρησιμοποιούμε τα pretrained weights για να αρχικοποιήσουμε τα weights του μοντέλου αφού αυτά θα εκπαιδευθούν και θα αλλάξουν τιμή. </a:t>
            </a:r>
            <a:endParaRPr sz="1800">
              <a:solidFill>
                <a:schemeClr val="dk1"/>
              </a:solidFill>
              <a:latin typeface="Comfortaa"/>
              <a:ea typeface="Comfortaa"/>
              <a:cs typeface="Comfortaa"/>
              <a:sym typeface="Comfortaa"/>
            </a:endParaRPr>
          </a:p>
          <a:p>
            <a:pPr indent="0" lvl="0" marL="457200" rtl="0" algn="just">
              <a:spcBef>
                <a:spcPts val="0"/>
              </a:spcBef>
              <a:spcAft>
                <a:spcPts val="0"/>
              </a:spcAft>
              <a:buNone/>
            </a:pPr>
            <a:r>
              <a:t/>
            </a:r>
            <a:endParaRPr sz="1800">
              <a:solidFill>
                <a:schemeClr val="dk1"/>
              </a:solidFill>
              <a:latin typeface="Comfortaa"/>
              <a:ea typeface="Comfortaa"/>
              <a:cs typeface="Comfortaa"/>
              <a:sym typeface="Comfortaa"/>
            </a:endParaRPr>
          </a:p>
          <a:p>
            <a:pPr indent="-342900" lvl="0" marL="457200" rtl="0" algn="just">
              <a:spcBef>
                <a:spcPts val="0"/>
              </a:spcBef>
              <a:spcAft>
                <a:spcPts val="0"/>
              </a:spcAft>
              <a:buClr>
                <a:schemeClr val="dk1"/>
              </a:buClr>
              <a:buSzPts val="1800"/>
              <a:buFont typeface="Comfortaa"/>
              <a:buChar char="●"/>
            </a:pPr>
            <a:r>
              <a:rPr lang="en-US" sz="1800">
                <a:solidFill>
                  <a:schemeClr val="dk1"/>
                </a:solidFill>
                <a:latin typeface="Comfortaa"/>
                <a:ea typeface="Comfortaa"/>
                <a:cs typeface="Comfortaa"/>
                <a:sym typeface="Comfortaa"/>
              </a:rPr>
              <a:t>Αυτό που θέλουμε να διερευνήσουμε μέσω αυτού του πειράματος είναι εάν η τελική επίδοση είναι υψηλότερη με τη χρήση της Αυτο-Εποπτευόμενης Μάθησης.</a:t>
            </a:r>
            <a:endParaRPr sz="1800">
              <a:solidFill>
                <a:schemeClr val="dk1"/>
              </a:solidFill>
              <a:latin typeface="Comfortaa"/>
              <a:ea typeface="Comfortaa"/>
              <a:cs typeface="Comfortaa"/>
              <a:sym typeface="Comfortaa"/>
            </a:endParaRPr>
          </a:p>
          <a:p>
            <a:pPr indent="0" lvl="0" marL="457200" rtl="0" algn="just">
              <a:spcBef>
                <a:spcPts val="0"/>
              </a:spcBef>
              <a:spcAft>
                <a:spcPts val="0"/>
              </a:spcAft>
              <a:buNone/>
            </a:pPr>
            <a:r>
              <a:t/>
            </a:r>
            <a:endParaRPr sz="1800">
              <a:solidFill>
                <a:schemeClr val="dk1"/>
              </a:solidFill>
              <a:latin typeface="Comfortaa"/>
              <a:ea typeface="Comfortaa"/>
              <a:cs typeface="Comfortaa"/>
              <a:sym typeface="Comfortaa"/>
            </a:endParaRPr>
          </a:p>
          <a:p>
            <a:pPr indent="-342900" lvl="0" marL="457200" rtl="0" algn="just">
              <a:spcBef>
                <a:spcPts val="0"/>
              </a:spcBef>
              <a:spcAft>
                <a:spcPts val="0"/>
              </a:spcAft>
              <a:buClr>
                <a:schemeClr val="dk1"/>
              </a:buClr>
              <a:buSzPts val="1800"/>
              <a:buFont typeface="Comfortaa"/>
              <a:buChar char="●"/>
            </a:pPr>
            <a:r>
              <a:rPr lang="en-US" sz="1800">
                <a:solidFill>
                  <a:schemeClr val="dk1"/>
                </a:solidFill>
                <a:latin typeface="Comfortaa"/>
                <a:ea typeface="Comfortaa"/>
                <a:cs typeface="Comfortaa"/>
                <a:sym typeface="Comfortaa"/>
              </a:rPr>
              <a:t>Επίσης θέλουμε να εξετάσουμε εάν η ταχύτητα επίτευξης μίας ικανοποιητικής απόδοσης είναι υψηλότερη με τη χρήση του pre-training στις έμμεσες διεργασίες.</a:t>
            </a:r>
            <a:endParaRPr sz="1800">
              <a:solidFill>
                <a:schemeClr val="dk1"/>
              </a:solidFill>
              <a:latin typeface="Comfortaa"/>
              <a:ea typeface="Comfortaa"/>
              <a:cs typeface="Comfortaa"/>
              <a:sym typeface="Comfortaa"/>
            </a:endParaRPr>
          </a:p>
        </p:txBody>
      </p:sp>
      <p:sp>
        <p:nvSpPr>
          <p:cNvPr id="414" name="Google Shape;414;p34"/>
          <p:cNvSpPr/>
          <p:nvPr/>
        </p:nvSpPr>
        <p:spPr>
          <a:xfrm>
            <a:off x="-4900610" y="4968934"/>
            <a:ext cx="9898854" cy="8599630"/>
          </a:xfrm>
          <a:custGeom>
            <a:rect b="b" l="l" r="r" t="t"/>
            <a:pathLst>
              <a:path extrusionOk="0" h="8599630" w="9898854">
                <a:moveTo>
                  <a:pt x="0" y="0"/>
                </a:moveTo>
                <a:lnTo>
                  <a:pt x="9898854" y="0"/>
                </a:lnTo>
                <a:lnTo>
                  <a:pt x="9898854" y="8599629"/>
                </a:lnTo>
                <a:lnTo>
                  <a:pt x="0" y="8599629"/>
                </a:lnTo>
                <a:lnTo>
                  <a:pt x="0" y="0"/>
                </a:lnTo>
                <a:close/>
              </a:path>
            </a:pathLst>
          </a:custGeom>
          <a:blipFill rotWithShape="1">
            <a:blip r:embed="rId6">
              <a:alphaModFix/>
            </a:blip>
            <a:stretch>
              <a:fillRect b="0" l="0" r="0" t="0"/>
            </a:stretch>
          </a:blipFill>
          <a:ln>
            <a:noFill/>
          </a:ln>
        </p:spPr>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1000"/>
                                        <p:tgtEl>
                                          <p:spTgt spid="4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1000"/>
                                        <p:tgtEl>
                                          <p:spTgt spid="41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1000"/>
                                        <p:tgtEl>
                                          <p:spTgt spid="4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1000"/>
                                        <p:tgtEl>
                                          <p:spTgt spid="4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1000"/>
                                        <p:tgtEl>
                                          <p:spTgt spid="412"/>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1000"/>
                                        <p:tgtEl>
                                          <p:spTgt spid="4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00FE"/>
            </a:gs>
            <a:gs pos="25000">
              <a:srgbClr val="C900FE"/>
            </a:gs>
            <a:gs pos="50000">
              <a:srgbClr val="A136FF"/>
            </a:gs>
            <a:gs pos="75000">
              <a:srgbClr val="5142F0"/>
            </a:gs>
            <a:gs pos="100000">
              <a:srgbClr val="0033D9"/>
            </a:gs>
          </a:gsLst>
          <a:path path="circle">
            <a:fillToRect b="100%" r="100%"/>
          </a:path>
          <a:tileRect l="-100%" t="-100%"/>
        </a:gradFill>
      </p:bgPr>
    </p:bg>
    <p:spTree>
      <p:nvGrpSpPr>
        <p:cNvPr id="418" name="Shape 418"/>
        <p:cNvGrpSpPr/>
        <p:nvPr/>
      </p:nvGrpSpPr>
      <p:grpSpPr>
        <a:xfrm>
          <a:off x="0" y="0"/>
          <a:ext cx="0" cy="0"/>
          <a:chOff x="0" y="0"/>
          <a:chExt cx="0" cy="0"/>
        </a:xfrm>
      </p:grpSpPr>
      <p:sp>
        <p:nvSpPr>
          <p:cNvPr id="419" name="Google Shape;419;p35"/>
          <p:cNvSpPr txBox="1"/>
          <p:nvPr/>
        </p:nvSpPr>
        <p:spPr>
          <a:xfrm>
            <a:off x="3527400" y="4450801"/>
            <a:ext cx="112332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9000">
                <a:solidFill>
                  <a:srgbClr val="FFFFFF"/>
                </a:solidFill>
                <a:latin typeface="Comfortaa"/>
                <a:ea typeface="Comfortaa"/>
                <a:cs typeface="Comfortaa"/>
                <a:sym typeface="Comfortaa"/>
              </a:rPr>
              <a:t>Συμπεράσματα</a:t>
            </a:r>
            <a:endParaRPr b="1" sz="9000">
              <a:solidFill>
                <a:srgbClr val="FFFFFF"/>
              </a:solidFill>
              <a:latin typeface="Comfortaa"/>
              <a:ea typeface="Comfortaa"/>
              <a:cs typeface="Comfortaa"/>
              <a:sym typeface="Comfortaa"/>
            </a:endParaRPr>
          </a:p>
        </p:txBody>
      </p:sp>
      <p:sp>
        <p:nvSpPr>
          <p:cNvPr id="420" name="Google Shape;420;p35"/>
          <p:cNvSpPr/>
          <p:nvPr/>
        </p:nvSpPr>
        <p:spPr>
          <a:xfrm>
            <a:off x="3635850" y="3838149"/>
            <a:ext cx="11016288" cy="2610690"/>
          </a:xfrm>
          <a:custGeom>
            <a:rect b="b" l="l" r="r" t="t"/>
            <a:pathLst>
              <a:path extrusionOk="0" h="1556298" w="3011972">
                <a:moveTo>
                  <a:pt x="0" y="0"/>
                </a:moveTo>
                <a:lnTo>
                  <a:pt x="3011972" y="0"/>
                </a:lnTo>
                <a:lnTo>
                  <a:pt x="3011972" y="1556298"/>
                </a:lnTo>
                <a:lnTo>
                  <a:pt x="0" y="1556298"/>
                </a:lnTo>
                <a:close/>
              </a:path>
            </a:pathLst>
          </a:custGeom>
          <a:solidFill>
            <a:srgbClr val="000000">
              <a:alpha val="0"/>
            </a:srgbClr>
          </a:solidFill>
          <a:ln cap="sq" cmpd="sng" w="104775">
            <a:solidFill>
              <a:srgbClr val="FFFFFF"/>
            </a:solidFill>
            <a:prstDash val="solid"/>
            <a:miter lim="8000"/>
            <a:headEnd len="sm" w="sm" type="none"/>
            <a:tailEnd len="sm" w="sm" type="none"/>
          </a:ln>
        </p:spPr>
      </p:sp>
    </p:spTree>
  </p:cSld>
  <p:clrMapOvr>
    <a:masterClrMapping/>
  </p:clrMapOvr>
  <mc:AlternateContent>
    <mc:Choice Requires="p14">
      <p:transition spd="med">
        <p14:prism dir="l"/>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6"/>
          <p:cNvSpPr txBox="1"/>
          <p:nvPr/>
        </p:nvSpPr>
        <p:spPr>
          <a:xfrm>
            <a:off x="4111650" y="844600"/>
            <a:ext cx="10064700" cy="10776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1" lang="en-US" sz="7000">
                <a:solidFill>
                  <a:srgbClr val="101010"/>
                </a:solidFill>
                <a:latin typeface="Comfortaa"/>
                <a:ea typeface="Comfortaa"/>
                <a:cs typeface="Comfortaa"/>
                <a:sym typeface="Comfortaa"/>
              </a:rPr>
              <a:t>Συμπεράσματα</a:t>
            </a:r>
            <a:endParaRPr sz="7000">
              <a:latin typeface="Comfortaa"/>
              <a:ea typeface="Comfortaa"/>
              <a:cs typeface="Comfortaa"/>
              <a:sym typeface="Comfortaa"/>
            </a:endParaRPr>
          </a:p>
        </p:txBody>
      </p:sp>
      <p:grpSp>
        <p:nvGrpSpPr>
          <p:cNvPr id="426" name="Google Shape;426;p36"/>
          <p:cNvGrpSpPr/>
          <p:nvPr/>
        </p:nvGrpSpPr>
        <p:grpSpPr>
          <a:xfrm>
            <a:off x="490879" y="3114450"/>
            <a:ext cx="373888" cy="373888"/>
            <a:chOff x="0" y="0"/>
            <a:chExt cx="812800" cy="812800"/>
          </a:xfrm>
        </p:grpSpPr>
        <p:sp>
          <p:nvSpPr>
            <p:cNvPr id="427" name="Google Shape;427;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9" name="Google Shape;429;p36"/>
          <p:cNvSpPr txBox="1"/>
          <p:nvPr/>
        </p:nvSpPr>
        <p:spPr>
          <a:xfrm>
            <a:off x="864700" y="3087375"/>
            <a:ext cx="169326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Επιδόσεις με  Έμμεσες Διεργασίες σε σχέση με τυχαία βαρη:</a:t>
            </a:r>
            <a:endParaRPr sz="2000">
              <a:solidFill>
                <a:schemeClr val="dk1"/>
              </a:solidFill>
              <a:latin typeface="Comfortaa"/>
              <a:ea typeface="Comfortaa"/>
              <a:cs typeface="Comfortaa"/>
              <a:sym typeface="Comfortaa"/>
            </a:endParaRPr>
          </a:p>
          <a:p>
            <a:pPr indent="0" lvl="0" marL="0" rtl="0" algn="just">
              <a:spcBef>
                <a:spcPts val="0"/>
              </a:spcBef>
              <a:spcAft>
                <a:spcPts val="0"/>
              </a:spcAft>
              <a:buNone/>
            </a:pPr>
            <a:r>
              <a:rPr lang="en-US" sz="2000">
                <a:solidFill>
                  <a:schemeClr val="dk1"/>
                </a:solidFill>
                <a:latin typeface="Comfortaa"/>
                <a:ea typeface="Comfortaa"/>
                <a:cs typeface="Comfortaa"/>
                <a:sym typeface="Comfortaa"/>
              </a:rPr>
              <a:t>Τα pretrained βάρη από τα proxy tasks είχαν καλύτερες επιδόσεις από τα τυχαία βάρη (σε όλα τα πειράματα), επιβεβαιώνοντας ότι το SSL προσφέρει χρήσιμη πληροφορία για το downstream task.</a:t>
            </a:r>
            <a:endParaRPr sz="2000">
              <a:solidFill>
                <a:schemeClr val="dk1"/>
              </a:solidFill>
              <a:latin typeface="Comfortaa"/>
              <a:ea typeface="Comfortaa"/>
              <a:cs typeface="Comfortaa"/>
              <a:sym typeface="Comfortaa"/>
            </a:endParaRPr>
          </a:p>
        </p:txBody>
      </p:sp>
      <p:sp>
        <p:nvSpPr>
          <p:cNvPr id="430" name="Google Shape;430;p36"/>
          <p:cNvSpPr txBox="1"/>
          <p:nvPr/>
        </p:nvSpPr>
        <p:spPr>
          <a:xfrm>
            <a:off x="490800" y="2594763"/>
            <a:ext cx="173064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000">
                <a:solidFill>
                  <a:schemeClr val="dk1"/>
                </a:solidFill>
                <a:latin typeface="Comfortaa"/>
                <a:ea typeface="Comfortaa"/>
                <a:cs typeface="Comfortaa"/>
                <a:sym typeface="Comfortaa"/>
              </a:rPr>
              <a:t>Από τα αποτελέσματα των πειραμάτων που </a:t>
            </a:r>
            <a:r>
              <a:rPr lang="en-US" sz="2000">
                <a:solidFill>
                  <a:schemeClr val="dk1"/>
                </a:solidFill>
                <a:latin typeface="Comfortaa"/>
                <a:ea typeface="Comfortaa"/>
                <a:cs typeface="Comfortaa"/>
                <a:sym typeface="Comfortaa"/>
              </a:rPr>
              <a:t>διεξήχθησαν μπορέσαμε να εξάγουμε τα εξής συμπεράσματα:</a:t>
            </a:r>
            <a:endParaRPr sz="2000">
              <a:solidFill>
                <a:schemeClr val="dk1"/>
              </a:solidFill>
              <a:latin typeface="Comfortaa"/>
              <a:ea typeface="Comfortaa"/>
              <a:cs typeface="Comfortaa"/>
              <a:sym typeface="Comfortaa"/>
            </a:endParaRPr>
          </a:p>
        </p:txBody>
      </p:sp>
      <p:grpSp>
        <p:nvGrpSpPr>
          <p:cNvPr id="431" name="Google Shape;431;p36"/>
          <p:cNvGrpSpPr/>
          <p:nvPr/>
        </p:nvGrpSpPr>
        <p:grpSpPr>
          <a:xfrm>
            <a:off x="490779" y="4452550"/>
            <a:ext cx="373888" cy="373888"/>
            <a:chOff x="0" y="0"/>
            <a:chExt cx="812800" cy="812800"/>
          </a:xfrm>
        </p:grpSpPr>
        <p:sp>
          <p:nvSpPr>
            <p:cNvPr id="432" name="Google Shape;432;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4" name="Google Shape;434;p36"/>
          <p:cNvSpPr txBox="1"/>
          <p:nvPr/>
        </p:nvSpPr>
        <p:spPr>
          <a:xfrm>
            <a:off x="864600" y="4425475"/>
            <a:ext cx="169326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Επιδόσεις σε διαφορετικά datasets:</a:t>
            </a:r>
            <a:endParaRPr b="1"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Οι επιδόσεις στο CIFAR-100 ήταν χαμηλότερες από το CIFAR-10 λόγω του μεγαλύτερου αριθμού κλάσεων. Ωστόσο, τα pretrained weights μεταφέρουν αποτελεσματικά τη γνώση τους από το CIFAR-100.</a:t>
            </a:r>
            <a:endParaRPr sz="2000">
              <a:solidFill>
                <a:schemeClr val="dk1"/>
              </a:solidFill>
              <a:latin typeface="Comfortaa"/>
              <a:ea typeface="Comfortaa"/>
              <a:cs typeface="Comfortaa"/>
              <a:sym typeface="Comfortaa"/>
            </a:endParaRPr>
          </a:p>
        </p:txBody>
      </p:sp>
      <p:grpSp>
        <p:nvGrpSpPr>
          <p:cNvPr id="435" name="Google Shape;435;p36"/>
          <p:cNvGrpSpPr/>
          <p:nvPr/>
        </p:nvGrpSpPr>
        <p:grpSpPr>
          <a:xfrm>
            <a:off x="481079" y="5790650"/>
            <a:ext cx="373888" cy="373888"/>
            <a:chOff x="0" y="0"/>
            <a:chExt cx="812800" cy="812800"/>
          </a:xfrm>
        </p:grpSpPr>
        <p:sp>
          <p:nvSpPr>
            <p:cNvPr id="436" name="Google Shape;436;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8" name="Google Shape;438;p36"/>
          <p:cNvSpPr txBox="1"/>
          <p:nvPr/>
        </p:nvSpPr>
        <p:spPr>
          <a:xfrm>
            <a:off x="855000" y="5763575"/>
            <a:ext cx="8289000" cy="326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Σύγκριση Πληροφορίας στα Pretrained και Τυχαία Βάρη (Fine-Tuning στο Τελευταίο Layer):</a:t>
            </a:r>
            <a:endParaRPr b="1" sz="2000">
              <a:solidFill>
                <a:schemeClr val="dk1"/>
              </a:solidFill>
              <a:latin typeface="Comfortaa"/>
              <a:ea typeface="Comfortaa"/>
              <a:cs typeface="Comfortaa"/>
              <a:sym typeface="Comfortaa"/>
            </a:endParaRPr>
          </a:p>
          <a:p>
            <a:pPr indent="0" lvl="0" marL="0" rtl="0" algn="l">
              <a:spcBef>
                <a:spcPts val="0"/>
              </a:spcBef>
              <a:spcAft>
                <a:spcPts val="0"/>
              </a:spcAft>
              <a:buNone/>
            </a:pPr>
            <a:r>
              <a:rPr lang="en-US" sz="2000">
                <a:solidFill>
                  <a:schemeClr val="dk1"/>
                </a:solidFill>
                <a:latin typeface="Comfortaa"/>
                <a:ea typeface="Comfortaa"/>
                <a:cs typeface="Comfortaa"/>
                <a:sym typeface="Comfortaa"/>
              </a:rPr>
              <a:t>CIFAR-10:</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13.47% για το rotation (από 35.42% σε 40.19%), </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38.71% για το colorization (από 35.42% σε 49.13%), </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71.80% για το inpainting (από 35.42% σε 60.85%).</a:t>
            </a:r>
            <a:endParaRPr sz="2000">
              <a:solidFill>
                <a:schemeClr val="dk1"/>
              </a:solidFill>
              <a:latin typeface="Comfortaa"/>
              <a:ea typeface="Comfortaa"/>
              <a:cs typeface="Comfortaa"/>
              <a:sym typeface="Comfortaa"/>
            </a:endParaRPr>
          </a:p>
          <a:p>
            <a:pPr indent="0" lvl="0" marL="0" rtl="0" algn="l">
              <a:spcBef>
                <a:spcPts val="0"/>
              </a:spcBef>
              <a:spcAft>
                <a:spcPts val="0"/>
              </a:spcAft>
              <a:buNone/>
            </a:pPr>
            <a:r>
              <a:rPr lang="en-US" sz="2000">
                <a:solidFill>
                  <a:schemeClr val="dk1"/>
                </a:solidFill>
                <a:latin typeface="Comfortaa"/>
                <a:ea typeface="Comfortaa"/>
                <a:cs typeface="Comfortaa"/>
                <a:sym typeface="Comfortaa"/>
              </a:rPr>
              <a:t>CIFAR-100:</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12.48% για το rotation (από 11.70% σε 13.16%), </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54.53% για το colorization (από 11.70% σε 18.08%), </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146.92% για το inpainting (από 11.70% σε 28.89%). </a:t>
            </a:r>
            <a:endParaRPr sz="2000">
              <a:solidFill>
                <a:schemeClr val="dk1"/>
              </a:solidFill>
              <a:latin typeface="Comfortaa"/>
              <a:ea typeface="Comfortaa"/>
              <a:cs typeface="Comfortaa"/>
              <a:sym typeface="Comfortaa"/>
            </a:endParaRPr>
          </a:p>
        </p:txBody>
      </p:sp>
      <p:grpSp>
        <p:nvGrpSpPr>
          <p:cNvPr id="439" name="Google Shape;439;p36"/>
          <p:cNvGrpSpPr/>
          <p:nvPr/>
        </p:nvGrpSpPr>
        <p:grpSpPr>
          <a:xfrm>
            <a:off x="9144004" y="5790650"/>
            <a:ext cx="373888" cy="373888"/>
            <a:chOff x="0" y="0"/>
            <a:chExt cx="812800" cy="812800"/>
          </a:xfrm>
        </p:grpSpPr>
        <p:sp>
          <p:nvSpPr>
            <p:cNvPr id="440" name="Google Shape;440;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2" name="Google Shape;442;p36"/>
          <p:cNvSpPr txBox="1"/>
          <p:nvPr/>
        </p:nvSpPr>
        <p:spPr>
          <a:xfrm>
            <a:off x="9517925" y="5763575"/>
            <a:ext cx="8289000" cy="326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Σύγκριση Τελικών Επιδόσεων (Fine-Tuning σε Όλα τα Layers):</a:t>
            </a:r>
            <a:endParaRPr b="1" sz="2000">
              <a:solidFill>
                <a:schemeClr val="dk1"/>
              </a:solidFill>
              <a:latin typeface="Comfortaa"/>
              <a:ea typeface="Comfortaa"/>
              <a:cs typeface="Comfortaa"/>
              <a:sym typeface="Comfortaa"/>
            </a:endParaRPr>
          </a:p>
          <a:p>
            <a:pPr indent="0" lvl="0" marL="0" rtl="0" algn="l">
              <a:spcBef>
                <a:spcPts val="0"/>
              </a:spcBef>
              <a:spcAft>
                <a:spcPts val="0"/>
              </a:spcAft>
              <a:buNone/>
            </a:pPr>
            <a:r>
              <a:rPr lang="en-US" sz="2000">
                <a:solidFill>
                  <a:schemeClr val="dk1"/>
                </a:solidFill>
                <a:latin typeface="Comfortaa"/>
                <a:ea typeface="Comfortaa"/>
                <a:cs typeface="Comfortaa"/>
                <a:sym typeface="Comfortaa"/>
              </a:rPr>
              <a:t>CIFAR-10:</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0.67% για το rotation (από 80.42% σε 80.96%), </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2.52% για το colorization (από 80.42% σε 82.45%), </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3.38% για το inpainting (από 80.42% σε 83.14%). </a:t>
            </a:r>
            <a:endParaRPr sz="2000">
              <a:solidFill>
                <a:schemeClr val="dk1"/>
              </a:solidFill>
              <a:latin typeface="Comfortaa"/>
              <a:ea typeface="Comfortaa"/>
              <a:cs typeface="Comfortaa"/>
              <a:sym typeface="Comfortaa"/>
            </a:endParaRPr>
          </a:p>
          <a:p>
            <a:pPr indent="0" lvl="0" marL="0" rtl="0" algn="l">
              <a:spcBef>
                <a:spcPts val="0"/>
              </a:spcBef>
              <a:spcAft>
                <a:spcPts val="0"/>
              </a:spcAft>
              <a:buNone/>
            </a:pPr>
            <a:r>
              <a:rPr lang="en-US" sz="2000">
                <a:solidFill>
                  <a:schemeClr val="dk1"/>
                </a:solidFill>
                <a:latin typeface="Comfortaa"/>
                <a:ea typeface="Comfortaa"/>
                <a:cs typeface="Comfortaa"/>
                <a:sym typeface="Comfortaa"/>
              </a:rPr>
              <a:t>CIFAR-100:</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20.69% για το rotation (από 42.19% σε 50.92%), </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32.52% για το colorization (από 42.19% σε 55.91%), </a:t>
            </a:r>
            <a:endParaRPr sz="2000">
              <a:solidFill>
                <a:schemeClr val="dk1"/>
              </a:solidFill>
              <a:latin typeface="Comfortaa"/>
              <a:ea typeface="Comfortaa"/>
              <a:cs typeface="Comfortaa"/>
              <a:sym typeface="Comfortaa"/>
            </a:endParaRPr>
          </a:p>
          <a:p>
            <a:pPr indent="-355600" lvl="0" marL="457200" rtl="0" algn="l">
              <a:spcBef>
                <a:spcPts val="0"/>
              </a:spcBef>
              <a:spcAft>
                <a:spcPts val="0"/>
              </a:spcAft>
              <a:buClr>
                <a:schemeClr val="dk1"/>
              </a:buClr>
              <a:buSzPts val="2000"/>
              <a:buFont typeface="Comfortaa"/>
              <a:buChar char="●"/>
            </a:pPr>
            <a:r>
              <a:rPr lang="en-US" sz="2000">
                <a:solidFill>
                  <a:schemeClr val="dk1"/>
                </a:solidFill>
                <a:latin typeface="Comfortaa"/>
                <a:ea typeface="Comfortaa"/>
                <a:cs typeface="Comfortaa"/>
                <a:sym typeface="Comfortaa"/>
              </a:rPr>
              <a:t>32.80% για το inpainting (από 42.19% σε 56.03%). </a:t>
            </a:r>
            <a:endParaRPr sz="2000">
              <a:solidFill>
                <a:schemeClr val="dk1"/>
              </a:solidFill>
              <a:latin typeface="Comfortaa"/>
              <a:ea typeface="Comfortaa"/>
              <a:cs typeface="Comfortaa"/>
              <a:sym typeface="Comfortaa"/>
            </a:endParaRPr>
          </a:p>
        </p:txBody>
      </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7"/>
          <p:cNvSpPr txBox="1"/>
          <p:nvPr/>
        </p:nvSpPr>
        <p:spPr>
          <a:xfrm>
            <a:off x="4111650" y="434300"/>
            <a:ext cx="10064700" cy="1077600"/>
          </a:xfrm>
          <a:prstGeom prst="rect">
            <a:avLst/>
          </a:prstGeom>
          <a:noFill/>
          <a:ln>
            <a:noFill/>
          </a:ln>
        </p:spPr>
        <p:txBody>
          <a:bodyPr anchorCtr="0" anchor="t" bIns="0" lIns="0" spcFirstLastPara="1" rIns="0" wrap="square" tIns="0">
            <a:spAutoFit/>
          </a:bodyPr>
          <a:lstStyle/>
          <a:p>
            <a:pPr indent="0" lvl="0" marL="0" marR="0" rtl="0" algn="ctr">
              <a:lnSpc>
                <a:spcPct val="119991"/>
              </a:lnSpc>
              <a:spcBef>
                <a:spcPts val="0"/>
              </a:spcBef>
              <a:spcAft>
                <a:spcPts val="0"/>
              </a:spcAft>
              <a:buNone/>
            </a:pPr>
            <a:r>
              <a:rPr b="1" lang="en-US" sz="7000">
                <a:solidFill>
                  <a:srgbClr val="101010"/>
                </a:solidFill>
                <a:latin typeface="Comfortaa"/>
                <a:ea typeface="Comfortaa"/>
                <a:cs typeface="Comfortaa"/>
                <a:sym typeface="Comfortaa"/>
              </a:rPr>
              <a:t>Συμπεράσματα</a:t>
            </a:r>
            <a:endParaRPr sz="7000">
              <a:latin typeface="Comfortaa"/>
              <a:ea typeface="Comfortaa"/>
              <a:cs typeface="Comfortaa"/>
              <a:sym typeface="Comfortaa"/>
            </a:endParaRPr>
          </a:p>
        </p:txBody>
      </p:sp>
      <p:grpSp>
        <p:nvGrpSpPr>
          <p:cNvPr id="448" name="Google Shape;448;p37"/>
          <p:cNvGrpSpPr/>
          <p:nvPr/>
        </p:nvGrpSpPr>
        <p:grpSpPr>
          <a:xfrm>
            <a:off x="490791" y="1732275"/>
            <a:ext cx="373888" cy="373888"/>
            <a:chOff x="0" y="0"/>
            <a:chExt cx="812800" cy="812800"/>
          </a:xfrm>
        </p:grpSpPr>
        <p:sp>
          <p:nvSpPr>
            <p:cNvPr id="449" name="Google Shape;449;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1" name="Google Shape;451;p37"/>
          <p:cNvSpPr txBox="1"/>
          <p:nvPr/>
        </p:nvSpPr>
        <p:spPr>
          <a:xfrm>
            <a:off x="864613" y="1705200"/>
            <a:ext cx="16932600" cy="264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Ταχύτητα Επίτευξης ικανοποιητικής επίδοσης με fine tuning σε όλα τα επίπεδα:</a:t>
            </a:r>
            <a:endParaRPr sz="2000">
              <a:solidFill>
                <a:schemeClr val="dk1"/>
              </a:solidFill>
              <a:latin typeface="Comfortaa"/>
              <a:ea typeface="Comfortaa"/>
              <a:cs typeface="Comfortaa"/>
              <a:sym typeface="Comfortaa"/>
            </a:endParaRPr>
          </a:p>
          <a:p>
            <a:pPr indent="0" lvl="0" marL="0" rtl="0" algn="just">
              <a:spcBef>
                <a:spcPts val="0"/>
              </a:spcBef>
              <a:spcAft>
                <a:spcPts val="0"/>
              </a:spcAft>
              <a:buNone/>
            </a:pPr>
            <a:r>
              <a:rPr b="1" lang="en-US" sz="2000">
                <a:solidFill>
                  <a:schemeClr val="dk1"/>
                </a:solidFill>
                <a:latin typeface="Comfortaa"/>
                <a:ea typeface="Comfortaa"/>
                <a:cs typeface="Comfortaa"/>
                <a:sym typeface="Comfortaa"/>
              </a:rPr>
              <a:t>CIFAR-10:</a:t>
            </a:r>
            <a:endParaRPr b="1"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b="1" lang="en-US" sz="2000">
                <a:solidFill>
                  <a:schemeClr val="dk1"/>
                </a:solidFill>
                <a:latin typeface="Comfortaa"/>
                <a:ea typeface="Comfortaa"/>
                <a:cs typeface="Comfortaa"/>
                <a:sym typeface="Comfortaa"/>
              </a:rPr>
              <a:t>Pretrained Weights:</a:t>
            </a:r>
            <a:r>
              <a:rPr lang="en-US" sz="2000">
                <a:solidFill>
                  <a:schemeClr val="dk1"/>
                </a:solidFill>
                <a:latin typeface="Comfortaa"/>
                <a:ea typeface="Comfortaa"/>
                <a:cs typeface="Comfortaa"/>
                <a:sym typeface="Comfortaa"/>
              </a:rPr>
              <a:t> 75% accuracy στις πρώτες 5 εποχές και 85% στις πρώτες 10 εποχές. </a:t>
            </a:r>
            <a:endParaRPr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b="1" lang="en-US" sz="2000">
                <a:solidFill>
                  <a:schemeClr val="dk1"/>
                </a:solidFill>
                <a:latin typeface="Comfortaa"/>
                <a:ea typeface="Comfortaa"/>
                <a:cs typeface="Comfortaa"/>
                <a:sym typeface="Comfortaa"/>
              </a:rPr>
              <a:t>Random Weights:</a:t>
            </a:r>
            <a:r>
              <a:rPr lang="en-US" sz="2000">
                <a:solidFill>
                  <a:schemeClr val="dk1"/>
                </a:solidFill>
                <a:latin typeface="Comfortaa"/>
                <a:ea typeface="Comfortaa"/>
                <a:cs typeface="Comfortaa"/>
                <a:sym typeface="Comfortaa"/>
              </a:rPr>
              <a:t> 40-45% accuracy στις πρώτες 5 εποχές και 61% στις πρώτες 10 εποχές.</a:t>
            </a:r>
            <a:endParaRPr sz="2000">
              <a:solidFill>
                <a:schemeClr val="dk1"/>
              </a:solidFill>
              <a:latin typeface="Comfortaa"/>
              <a:ea typeface="Comfortaa"/>
              <a:cs typeface="Comfortaa"/>
              <a:sym typeface="Comfortaa"/>
            </a:endParaRPr>
          </a:p>
          <a:p>
            <a:pPr indent="0" lvl="0" marL="0" rtl="0" algn="just">
              <a:spcBef>
                <a:spcPts val="0"/>
              </a:spcBef>
              <a:spcAft>
                <a:spcPts val="0"/>
              </a:spcAft>
              <a:buNone/>
            </a:pPr>
            <a:r>
              <a:rPr b="1" lang="en-US" sz="2000">
                <a:solidFill>
                  <a:schemeClr val="dk1"/>
                </a:solidFill>
                <a:latin typeface="Comfortaa"/>
                <a:ea typeface="Comfortaa"/>
                <a:cs typeface="Comfortaa"/>
                <a:sym typeface="Comfortaa"/>
              </a:rPr>
              <a:t>CIFAR-100:</a:t>
            </a:r>
            <a:endParaRPr b="1"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b="1" lang="en-US" sz="2000">
                <a:solidFill>
                  <a:schemeClr val="dk1"/>
                </a:solidFill>
                <a:latin typeface="Comfortaa"/>
                <a:ea typeface="Comfortaa"/>
                <a:cs typeface="Comfortaa"/>
                <a:sym typeface="Comfortaa"/>
              </a:rPr>
              <a:t>Image Rotation Prediction Weights:</a:t>
            </a:r>
            <a:r>
              <a:rPr lang="en-US" sz="2000">
                <a:solidFill>
                  <a:schemeClr val="dk1"/>
                </a:solidFill>
                <a:latin typeface="Comfortaa"/>
                <a:ea typeface="Comfortaa"/>
                <a:cs typeface="Comfortaa"/>
                <a:sym typeface="Comfortaa"/>
              </a:rPr>
              <a:t> 41% accuracy στις πρώτες 10 εποχές.</a:t>
            </a:r>
            <a:endParaRPr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b="1" lang="en-US" sz="2000">
                <a:solidFill>
                  <a:schemeClr val="dk1"/>
                </a:solidFill>
                <a:latin typeface="Comfortaa"/>
                <a:ea typeface="Comfortaa"/>
                <a:cs typeface="Comfortaa"/>
                <a:sym typeface="Comfortaa"/>
              </a:rPr>
              <a:t>Image Colorization και Image Inpainting:</a:t>
            </a:r>
            <a:r>
              <a:rPr lang="en-US" sz="2000">
                <a:solidFill>
                  <a:schemeClr val="dk1"/>
                </a:solidFill>
                <a:latin typeface="Comfortaa"/>
                <a:ea typeface="Comfortaa"/>
                <a:cs typeface="Comfortaa"/>
                <a:sym typeface="Comfortaa"/>
              </a:rPr>
              <a:t> 55% accuracy στις πρώτες 10 εποχές.</a:t>
            </a:r>
            <a:endParaRPr sz="2000">
              <a:solidFill>
                <a:schemeClr val="dk1"/>
              </a:solidFill>
              <a:latin typeface="Comfortaa"/>
              <a:ea typeface="Comfortaa"/>
              <a:cs typeface="Comfortaa"/>
              <a:sym typeface="Comfortaa"/>
            </a:endParaRPr>
          </a:p>
          <a:p>
            <a:pPr indent="-355600" lvl="0" marL="457200" rtl="0" algn="just">
              <a:spcBef>
                <a:spcPts val="0"/>
              </a:spcBef>
              <a:spcAft>
                <a:spcPts val="0"/>
              </a:spcAft>
              <a:buClr>
                <a:schemeClr val="dk1"/>
              </a:buClr>
              <a:buSzPts val="2000"/>
              <a:buFont typeface="Comfortaa"/>
              <a:buChar char="●"/>
            </a:pPr>
            <a:r>
              <a:rPr b="1" lang="en-US" sz="2000">
                <a:solidFill>
                  <a:schemeClr val="dk1"/>
                </a:solidFill>
                <a:latin typeface="Comfortaa"/>
                <a:ea typeface="Comfortaa"/>
                <a:cs typeface="Comfortaa"/>
                <a:sym typeface="Comfortaa"/>
              </a:rPr>
              <a:t>Random Weights:</a:t>
            </a:r>
            <a:r>
              <a:rPr lang="en-US" sz="2000">
                <a:solidFill>
                  <a:schemeClr val="dk1"/>
                </a:solidFill>
                <a:latin typeface="Comfortaa"/>
                <a:ea typeface="Comfortaa"/>
                <a:cs typeface="Comfortaa"/>
                <a:sym typeface="Comfortaa"/>
              </a:rPr>
              <a:t> 11% accuracy στις πρώτες 10 εποχές.</a:t>
            </a:r>
            <a:endParaRPr sz="2000">
              <a:solidFill>
                <a:schemeClr val="dk1"/>
              </a:solidFill>
              <a:latin typeface="Comfortaa"/>
              <a:ea typeface="Comfortaa"/>
              <a:cs typeface="Comfortaa"/>
              <a:sym typeface="Comfortaa"/>
            </a:endParaRPr>
          </a:p>
        </p:txBody>
      </p:sp>
      <p:grpSp>
        <p:nvGrpSpPr>
          <p:cNvPr id="452" name="Google Shape;452;p37"/>
          <p:cNvGrpSpPr/>
          <p:nvPr/>
        </p:nvGrpSpPr>
        <p:grpSpPr>
          <a:xfrm>
            <a:off x="514941" y="6060000"/>
            <a:ext cx="373888" cy="373888"/>
            <a:chOff x="0" y="0"/>
            <a:chExt cx="812800" cy="812800"/>
          </a:xfrm>
        </p:grpSpPr>
        <p:sp>
          <p:nvSpPr>
            <p:cNvPr id="453" name="Google Shape;453;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5" name="Google Shape;455;p37"/>
          <p:cNvSpPr txBox="1"/>
          <p:nvPr/>
        </p:nvSpPr>
        <p:spPr>
          <a:xfrm>
            <a:off x="888763" y="6032925"/>
            <a:ext cx="77403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Έμμεση Διεργασία με τις καλύτερες αποδόσεις</a:t>
            </a:r>
            <a:r>
              <a:rPr b="1" lang="en-US" sz="2000">
                <a:solidFill>
                  <a:schemeClr val="dk1"/>
                </a:solidFill>
                <a:latin typeface="Comfortaa"/>
                <a:ea typeface="Comfortaa"/>
                <a:cs typeface="Comfortaa"/>
                <a:sym typeface="Comfortaa"/>
              </a:rPr>
              <a:t>:</a:t>
            </a:r>
            <a:endParaRPr b="1" sz="2000">
              <a:solidFill>
                <a:schemeClr val="dk1"/>
              </a:solidFill>
              <a:latin typeface="Comfortaa"/>
              <a:ea typeface="Comfortaa"/>
              <a:cs typeface="Comfortaa"/>
              <a:sym typeface="Comfortaa"/>
            </a:endParaRPr>
          </a:p>
          <a:p>
            <a:pPr indent="0" lvl="0" marL="0" rtl="0" algn="just">
              <a:spcBef>
                <a:spcPts val="0"/>
              </a:spcBef>
              <a:spcAft>
                <a:spcPts val="0"/>
              </a:spcAft>
              <a:buNone/>
            </a:pPr>
            <a:r>
              <a:rPr lang="en-US" sz="2000">
                <a:solidFill>
                  <a:schemeClr val="dk1"/>
                </a:solidFill>
                <a:latin typeface="Comfortaa"/>
                <a:ea typeface="Comfortaa"/>
                <a:cs typeface="Comfortaa"/>
                <a:sym typeface="Comfortaa"/>
              </a:rPr>
              <a:t>Όλα τα pretrained weights από τα αντίστοιχα proxy tasks παρουσίασαν καλύτερες επιδόσεις σε σχέση με τα random weights. Η σειρά από το καλύτερο προς το χειρότερο ήταν: 1) Image Inpainting, 2) Image Colorization, 3) Image Rotation Prediction.</a:t>
            </a:r>
            <a:endParaRPr sz="2000">
              <a:solidFill>
                <a:schemeClr val="dk1"/>
              </a:solidFill>
              <a:latin typeface="Comfortaa"/>
              <a:ea typeface="Comfortaa"/>
              <a:cs typeface="Comfortaa"/>
              <a:sym typeface="Comfortaa"/>
            </a:endParaRPr>
          </a:p>
        </p:txBody>
      </p:sp>
      <p:sp>
        <p:nvSpPr>
          <p:cNvPr id="456" name="Google Shape;456;p37"/>
          <p:cNvSpPr txBox="1"/>
          <p:nvPr/>
        </p:nvSpPr>
        <p:spPr>
          <a:xfrm>
            <a:off x="864625" y="4352700"/>
            <a:ext cx="77403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US" sz="2000">
                <a:solidFill>
                  <a:schemeClr val="dk1"/>
                </a:solidFill>
                <a:latin typeface="Comfortaa"/>
                <a:ea typeface="Comfortaa"/>
                <a:cs typeface="Comfortaa"/>
                <a:sym typeface="Comfortaa"/>
              </a:rPr>
              <a:t>Οι καμπύλες που βλέπουμε στα διαγράμματα ταιριάζουν απόλυτα με την εικόνα στα δεξιά που προέρχεται από έρευνα  πάνωστο Transfer Learning.</a:t>
            </a:r>
            <a:endParaRPr sz="3200">
              <a:solidFill>
                <a:schemeClr val="dk1"/>
              </a:solidFill>
              <a:latin typeface="Calibri"/>
              <a:ea typeface="Calibri"/>
              <a:cs typeface="Calibri"/>
              <a:sym typeface="Calibri"/>
            </a:endParaRPr>
          </a:p>
        </p:txBody>
      </p:sp>
      <p:pic>
        <p:nvPicPr>
          <p:cNvPr id="457" name="Google Shape;457;p37"/>
          <p:cNvPicPr preferRelativeResize="0"/>
          <p:nvPr/>
        </p:nvPicPr>
        <p:blipFill>
          <a:blip r:embed="rId3">
            <a:alphaModFix/>
          </a:blip>
          <a:stretch>
            <a:fillRect/>
          </a:stretch>
        </p:blipFill>
        <p:spPr>
          <a:xfrm>
            <a:off x="8913125" y="4071200"/>
            <a:ext cx="8398027" cy="3905700"/>
          </a:xfrm>
          <a:prstGeom prst="rect">
            <a:avLst/>
          </a:prstGeom>
          <a:noFill/>
          <a:ln>
            <a:noFill/>
          </a:ln>
        </p:spPr>
      </p:pic>
      <p:sp>
        <p:nvSpPr>
          <p:cNvPr id="458" name="Google Shape;458;p37"/>
          <p:cNvSpPr txBox="1"/>
          <p:nvPr/>
        </p:nvSpPr>
        <p:spPr>
          <a:xfrm>
            <a:off x="889200" y="8064825"/>
            <a:ext cx="165096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000">
                <a:solidFill>
                  <a:schemeClr val="dk1"/>
                </a:solidFill>
                <a:latin typeface="Comfortaa"/>
                <a:ea typeface="Comfortaa"/>
                <a:cs typeface="Comfortaa"/>
                <a:sym typeface="Comfortaa"/>
              </a:rPr>
              <a:t>Image Inpainting:</a:t>
            </a:r>
            <a:r>
              <a:rPr lang="en-US" sz="2000">
                <a:solidFill>
                  <a:schemeClr val="dk1"/>
                </a:solidFill>
                <a:latin typeface="Comfortaa"/>
                <a:ea typeface="Comfortaa"/>
                <a:cs typeface="Comfortaa"/>
                <a:sym typeface="Comfortaa"/>
              </a:rPr>
              <a:t> Η πιο αποδοτική διεργασία ενδεχομένως επειδή είναι πιο σύνθετη και απαιτεί από το μοντέλο να κατανοήσει τόσο το περιεχόμενο της εικόνας όσο και το ευρύτερο πλαίσιό της και να ανακατασκευάσει μέρη της από το 0.</a:t>
            </a:r>
            <a:endParaRPr sz="2000">
              <a:solidFill>
                <a:schemeClr val="dk1"/>
              </a:solidFill>
              <a:latin typeface="Comfortaa"/>
              <a:ea typeface="Comfortaa"/>
              <a:cs typeface="Comfortaa"/>
              <a:sym typeface="Comfortaa"/>
            </a:endParaRPr>
          </a:p>
          <a:p>
            <a:pPr indent="0" lvl="0" marL="0" rtl="0" algn="just">
              <a:spcBef>
                <a:spcPts val="0"/>
              </a:spcBef>
              <a:spcAft>
                <a:spcPts val="0"/>
              </a:spcAft>
              <a:buNone/>
            </a:pPr>
            <a:r>
              <a:rPr b="1" lang="en-US" sz="2000">
                <a:solidFill>
                  <a:schemeClr val="dk1"/>
                </a:solidFill>
                <a:latin typeface="Comfortaa"/>
                <a:ea typeface="Comfortaa"/>
                <a:cs typeface="Comfortaa"/>
                <a:sym typeface="Comfortaa"/>
              </a:rPr>
              <a:t>Image Rotation Prediction: </a:t>
            </a:r>
            <a:r>
              <a:rPr lang="en-US" sz="2000">
                <a:solidFill>
                  <a:schemeClr val="dk1"/>
                </a:solidFill>
                <a:latin typeface="Comfortaa"/>
                <a:ea typeface="Comfortaa"/>
                <a:cs typeface="Comfortaa"/>
                <a:sym typeface="Comfortaa"/>
              </a:rPr>
              <a:t>Το πιο “αδύναμο” task, πιθανώς επειδή πρόκειται για μία πιο απλή διεργασία από τις υπόλοιπες που εστιάζει μόνο στον προσανατολισμό των αντικειμένων, αλλά παραμένει καλύτερο από τα τυχαία βάρη.</a:t>
            </a:r>
            <a:endParaRPr sz="2000">
              <a:solidFill>
                <a:schemeClr val="dk1"/>
              </a:solidFill>
              <a:latin typeface="Comfortaa"/>
              <a:ea typeface="Comfortaa"/>
              <a:cs typeface="Comfortaa"/>
              <a:sym typeface="Comfortaa"/>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2" presetSubtype="2">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1000"/>
                                        <p:tgtEl>
                                          <p:spTgt spid="4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1000"/>
                                        <p:tgtEl>
                                          <p:spTgt spid="45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8"/>
          <p:cNvSpPr txBox="1"/>
          <p:nvPr/>
        </p:nvSpPr>
        <p:spPr>
          <a:xfrm>
            <a:off x="6391533" y="6768715"/>
            <a:ext cx="6936900" cy="4494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US" sz="2920">
                <a:solidFill>
                  <a:schemeClr val="dk1"/>
                </a:solidFill>
                <a:latin typeface="Comfortaa"/>
                <a:ea typeface="Comfortaa"/>
                <a:cs typeface="Comfortaa"/>
                <a:sym typeface="Comfortaa"/>
              </a:rPr>
              <a:t>Μητιανούδης Νικόλαος</a:t>
            </a:r>
            <a:endParaRPr b="1" sz="2920">
              <a:solidFill>
                <a:schemeClr val="dk1"/>
              </a:solidFill>
              <a:latin typeface="Comfortaa"/>
              <a:ea typeface="Comfortaa"/>
              <a:cs typeface="Comfortaa"/>
              <a:sym typeface="Comfortaa"/>
            </a:endParaRPr>
          </a:p>
        </p:txBody>
      </p:sp>
      <p:sp>
        <p:nvSpPr>
          <p:cNvPr id="464" name="Google Shape;464;p38"/>
          <p:cNvSpPr/>
          <p:nvPr/>
        </p:nvSpPr>
        <p:spPr>
          <a:xfrm rot="-1897575">
            <a:off x="13301310" y="5064508"/>
            <a:ext cx="8711333" cy="8733166"/>
          </a:xfrm>
          <a:custGeom>
            <a:rect b="b" l="l" r="r" t="t"/>
            <a:pathLst>
              <a:path extrusionOk="0" h="8722787" w="8700980">
                <a:moveTo>
                  <a:pt x="0" y="0"/>
                </a:moveTo>
                <a:lnTo>
                  <a:pt x="8700980" y="0"/>
                </a:lnTo>
                <a:lnTo>
                  <a:pt x="8700980" y="8722787"/>
                </a:lnTo>
                <a:lnTo>
                  <a:pt x="0" y="8722787"/>
                </a:lnTo>
                <a:lnTo>
                  <a:pt x="0" y="0"/>
                </a:lnTo>
                <a:close/>
              </a:path>
            </a:pathLst>
          </a:custGeom>
          <a:blipFill rotWithShape="1">
            <a:blip r:embed="rId3">
              <a:alphaModFix/>
            </a:blip>
            <a:stretch>
              <a:fillRect b="0" l="0" r="0" t="0"/>
            </a:stretch>
          </a:blipFill>
          <a:ln>
            <a:noFill/>
          </a:ln>
        </p:spPr>
      </p:sp>
      <p:sp>
        <p:nvSpPr>
          <p:cNvPr id="465" name="Google Shape;465;p38"/>
          <p:cNvSpPr/>
          <p:nvPr/>
        </p:nvSpPr>
        <p:spPr>
          <a:xfrm rot="-1898322">
            <a:off x="-3784911" y="-3899454"/>
            <a:ext cx="8700980" cy="8722787"/>
          </a:xfrm>
          <a:custGeom>
            <a:rect b="b" l="l" r="r" t="t"/>
            <a:pathLst>
              <a:path extrusionOk="0" h="8722787" w="8700980">
                <a:moveTo>
                  <a:pt x="0" y="0"/>
                </a:moveTo>
                <a:lnTo>
                  <a:pt x="8700980" y="0"/>
                </a:lnTo>
                <a:lnTo>
                  <a:pt x="8700980" y="8722787"/>
                </a:lnTo>
                <a:lnTo>
                  <a:pt x="0" y="8722787"/>
                </a:lnTo>
                <a:lnTo>
                  <a:pt x="0" y="0"/>
                </a:lnTo>
                <a:close/>
              </a:path>
            </a:pathLst>
          </a:custGeom>
          <a:blipFill rotWithShape="1">
            <a:blip r:embed="rId3">
              <a:alphaModFix/>
            </a:blip>
            <a:stretch>
              <a:fillRect b="0" l="0" r="0" t="0"/>
            </a:stretch>
          </a:blipFill>
          <a:ln>
            <a:noFill/>
          </a:ln>
        </p:spPr>
      </p:sp>
      <p:sp>
        <p:nvSpPr>
          <p:cNvPr id="466" name="Google Shape;466;p38"/>
          <p:cNvSpPr txBox="1"/>
          <p:nvPr/>
        </p:nvSpPr>
        <p:spPr>
          <a:xfrm>
            <a:off x="5439700" y="2797950"/>
            <a:ext cx="107994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900">
                <a:solidFill>
                  <a:schemeClr val="dk1"/>
                </a:solidFill>
                <a:latin typeface="Comfortaa"/>
                <a:ea typeface="Comfortaa"/>
                <a:cs typeface="Comfortaa"/>
                <a:sym typeface="Comfortaa"/>
              </a:rPr>
              <a:t>Ευχαριστώ!</a:t>
            </a:r>
            <a:endParaRPr b="1" sz="8900">
              <a:solidFill>
                <a:schemeClr val="dk1"/>
              </a:solidFill>
              <a:latin typeface="Comfortaa"/>
              <a:ea typeface="Comfortaa"/>
              <a:cs typeface="Comfortaa"/>
              <a:sym typeface="Comfortaa"/>
            </a:endParaRPr>
          </a:p>
        </p:txBody>
      </p:sp>
      <p:pic>
        <p:nvPicPr>
          <p:cNvPr id="467" name="Google Shape;467;p38"/>
          <p:cNvPicPr preferRelativeResize="0"/>
          <p:nvPr/>
        </p:nvPicPr>
        <p:blipFill>
          <a:blip r:embed="rId4">
            <a:alphaModFix/>
          </a:blip>
          <a:stretch>
            <a:fillRect/>
          </a:stretch>
        </p:blipFill>
        <p:spPr>
          <a:xfrm>
            <a:off x="5439700" y="7372589"/>
            <a:ext cx="804494" cy="820574"/>
          </a:xfrm>
          <a:prstGeom prst="rect">
            <a:avLst/>
          </a:prstGeom>
          <a:noFill/>
          <a:ln>
            <a:noFill/>
          </a:ln>
        </p:spPr>
      </p:pic>
      <p:sp>
        <p:nvSpPr>
          <p:cNvPr id="468" name="Google Shape;468;p38"/>
          <p:cNvSpPr txBox="1"/>
          <p:nvPr/>
        </p:nvSpPr>
        <p:spPr>
          <a:xfrm>
            <a:off x="10205388" y="4352547"/>
            <a:ext cx="66282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Comfortaa"/>
              <a:buChar char="-"/>
            </a:pPr>
            <a:r>
              <a:rPr b="1" lang="en-US" sz="2000">
                <a:solidFill>
                  <a:schemeClr val="dk1"/>
                </a:solidFill>
                <a:latin typeface="Comfortaa"/>
                <a:ea typeface="Comfortaa"/>
                <a:cs typeface="Comfortaa"/>
                <a:sym typeface="Comfortaa"/>
              </a:rPr>
              <a:t>Λάζαρος Κανδυλιώτης</a:t>
            </a:r>
            <a:endParaRPr b="1" sz="2000">
              <a:solidFill>
                <a:schemeClr val="dk1"/>
              </a:solidFill>
              <a:latin typeface="Comfortaa"/>
              <a:ea typeface="Comfortaa"/>
              <a:cs typeface="Comfortaa"/>
              <a:sym typeface="Comfortaa"/>
            </a:endParaRPr>
          </a:p>
        </p:txBody>
      </p:sp>
      <p:sp>
        <p:nvSpPr>
          <p:cNvPr id="469" name="Google Shape;469;p38"/>
          <p:cNvSpPr txBox="1"/>
          <p:nvPr/>
        </p:nvSpPr>
        <p:spPr>
          <a:xfrm>
            <a:off x="6391533" y="7558171"/>
            <a:ext cx="6936900" cy="4494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US" sz="2920">
                <a:solidFill>
                  <a:schemeClr val="dk1"/>
                </a:solidFill>
                <a:latin typeface="Comfortaa"/>
                <a:ea typeface="Comfortaa"/>
                <a:cs typeface="Comfortaa"/>
                <a:sym typeface="Comfortaa"/>
              </a:rPr>
              <a:t>Αραμπατζής</a:t>
            </a:r>
            <a:r>
              <a:rPr b="1" lang="en-US" sz="2920">
                <a:solidFill>
                  <a:schemeClr val="dk1"/>
                </a:solidFill>
                <a:latin typeface="Comfortaa"/>
                <a:ea typeface="Comfortaa"/>
                <a:cs typeface="Comfortaa"/>
                <a:sym typeface="Comfortaa"/>
              </a:rPr>
              <a:t> Αυγερινός</a:t>
            </a:r>
            <a:endParaRPr b="1" sz="2920">
              <a:solidFill>
                <a:schemeClr val="dk1"/>
              </a:solidFill>
              <a:latin typeface="Comfortaa"/>
              <a:ea typeface="Comfortaa"/>
              <a:cs typeface="Comfortaa"/>
              <a:sym typeface="Comfortaa"/>
            </a:endParaRPr>
          </a:p>
        </p:txBody>
      </p:sp>
      <p:sp>
        <p:nvSpPr>
          <p:cNvPr id="470" name="Google Shape;470;p38"/>
          <p:cNvSpPr txBox="1"/>
          <p:nvPr/>
        </p:nvSpPr>
        <p:spPr>
          <a:xfrm>
            <a:off x="6391533" y="5979242"/>
            <a:ext cx="6936900" cy="4494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b="1" lang="en-US" sz="2920">
                <a:solidFill>
                  <a:schemeClr val="dk1"/>
                </a:solidFill>
                <a:latin typeface="Comfortaa"/>
                <a:ea typeface="Comfortaa"/>
                <a:cs typeface="Comfortaa"/>
                <a:sym typeface="Comfortaa"/>
              </a:rPr>
              <a:t>Μπούταλης</a:t>
            </a:r>
            <a:r>
              <a:rPr b="1" lang="en-US" sz="2920">
                <a:solidFill>
                  <a:schemeClr val="dk1"/>
                </a:solidFill>
                <a:latin typeface="Comfortaa"/>
                <a:ea typeface="Comfortaa"/>
                <a:cs typeface="Comfortaa"/>
                <a:sym typeface="Comfortaa"/>
              </a:rPr>
              <a:t> Ιωάννης</a:t>
            </a:r>
            <a:endParaRPr b="1" sz="2920">
              <a:solidFill>
                <a:schemeClr val="dk1"/>
              </a:solidFill>
              <a:latin typeface="Comfortaa"/>
              <a:ea typeface="Comfortaa"/>
              <a:cs typeface="Comfortaa"/>
              <a:sym typeface="Comfortaa"/>
            </a:endParaRPr>
          </a:p>
        </p:txBody>
      </p:sp>
      <p:sp>
        <p:nvSpPr>
          <p:cNvPr id="471" name="Google Shape;471;p38"/>
          <p:cNvSpPr txBox="1"/>
          <p:nvPr/>
        </p:nvSpPr>
        <p:spPr>
          <a:xfrm>
            <a:off x="5439700" y="5129288"/>
            <a:ext cx="5225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chemeClr val="dk1"/>
                </a:solidFill>
                <a:latin typeface="Comfortaa"/>
                <a:ea typeface="Comfortaa"/>
                <a:cs typeface="Comfortaa"/>
                <a:sym typeface="Comfortaa"/>
              </a:rPr>
              <a:t>Εξεταστική Επιτροπή:</a:t>
            </a:r>
            <a:endParaRPr sz="2900">
              <a:solidFill>
                <a:schemeClr val="dk1"/>
              </a:solidFill>
              <a:latin typeface="Comfortaa"/>
              <a:ea typeface="Comfortaa"/>
              <a:cs typeface="Comfortaa"/>
              <a:sym typeface="Comfortaa"/>
            </a:endParaRPr>
          </a:p>
        </p:txBody>
      </p:sp>
      <p:pic>
        <p:nvPicPr>
          <p:cNvPr id="472" name="Google Shape;472;p38"/>
          <p:cNvPicPr preferRelativeResize="0"/>
          <p:nvPr/>
        </p:nvPicPr>
        <p:blipFill>
          <a:blip r:embed="rId4">
            <a:alphaModFix/>
          </a:blip>
          <a:stretch>
            <a:fillRect/>
          </a:stretch>
        </p:blipFill>
        <p:spPr>
          <a:xfrm>
            <a:off x="5439700" y="6583139"/>
            <a:ext cx="804494" cy="820574"/>
          </a:xfrm>
          <a:prstGeom prst="rect">
            <a:avLst/>
          </a:prstGeom>
          <a:noFill/>
          <a:ln>
            <a:noFill/>
          </a:ln>
        </p:spPr>
      </p:pic>
      <p:pic>
        <p:nvPicPr>
          <p:cNvPr id="473" name="Google Shape;473;p38"/>
          <p:cNvPicPr preferRelativeResize="0"/>
          <p:nvPr/>
        </p:nvPicPr>
        <p:blipFill>
          <a:blip r:embed="rId4">
            <a:alphaModFix/>
          </a:blip>
          <a:stretch>
            <a:fillRect/>
          </a:stretch>
        </p:blipFill>
        <p:spPr>
          <a:xfrm>
            <a:off x="5439700" y="5793664"/>
            <a:ext cx="804494" cy="820574"/>
          </a:xfrm>
          <a:prstGeom prst="rect">
            <a:avLst/>
          </a:prstGeom>
          <a:noFill/>
          <a:ln>
            <a:noFill/>
          </a:ln>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txBox="1"/>
          <p:nvPr/>
        </p:nvSpPr>
        <p:spPr>
          <a:xfrm>
            <a:off x="9856192" y="5163410"/>
            <a:ext cx="4509000" cy="338700"/>
          </a:xfrm>
          <a:prstGeom prst="rect">
            <a:avLst/>
          </a:prstGeom>
          <a:noFill/>
          <a:ln>
            <a:noFill/>
          </a:ln>
        </p:spPr>
        <p:txBody>
          <a:bodyPr anchorCtr="0" anchor="t" bIns="0" lIns="0" spcFirstLastPara="1" rIns="0" wrap="square" tIns="0">
            <a:spAutoFit/>
          </a:bodyPr>
          <a:lstStyle/>
          <a:p>
            <a:pPr indent="0" lvl="0" marL="0" rtl="0" algn="l">
              <a:lnSpc>
                <a:spcPct val="139990"/>
              </a:lnSpc>
              <a:spcBef>
                <a:spcPts val="0"/>
              </a:spcBef>
              <a:spcAft>
                <a:spcPts val="0"/>
              </a:spcAft>
              <a:buClr>
                <a:schemeClr val="dk1"/>
              </a:buClr>
              <a:buFont typeface="Arial"/>
              <a:buNone/>
            </a:pPr>
            <a:r>
              <a:rPr b="1" lang="en-US" sz="2200">
                <a:solidFill>
                  <a:schemeClr val="dk1"/>
                </a:solidFill>
                <a:latin typeface="Comfortaa"/>
                <a:ea typeface="Comfortaa"/>
                <a:cs typeface="Comfortaa"/>
                <a:sym typeface="Comfortaa"/>
              </a:rPr>
              <a:t>Τρόπος Λειτουργίας</a:t>
            </a:r>
            <a:endParaRPr sz="1200">
              <a:latin typeface="Comfortaa"/>
              <a:ea typeface="Comfortaa"/>
              <a:cs typeface="Comfortaa"/>
              <a:sym typeface="Comfortaa"/>
            </a:endParaRPr>
          </a:p>
        </p:txBody>
      </p:sp>
      <p:sp>
        <p:nvSpPr>
          <p:cNvPr id="110" name="Google Shape;110;p15"/>
          <p:cNvSpPr txBox="1"/>
          <p:nvPr/>
        </p:nvSpPr>
        <p:spPr>
          <a:xfrm>
            <a:off x="1229387" y="3086701"/>
            <a:ext cx="15829500" cy="738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800">
                <a:latin typeface="Comfortaa"/>
                <a:ea typeface="Comfortaa"/>
                <a:cs typeface="Comfortaa"/>
                <a:sym typeface="Comfortaa"/>
              </a:rPr>
              <a:t>Αυτο-Εποπτευόμενη Μάθηση</a:t>
            </a:r>
            <a:endParaRPr sz="4800">
              <a:latin typeface="Comfortaa"/>
              <a:ea typeface="Comfortaa"/>
              <a:cs typeface="Comfortaa"/>
              <a:sym typeface="Comfortaa"/>
            </a:endParaRPr>
          </a:p>
        </p:txBody>
      </p:sp>
      <p:sp>
        <p:nvSpPr>
          <p:cNvPr id="111" name="Google Shape;111;p15"/>
          <p:cNvSpPr txBox="1"/>
          <p:nvPr/>
        </p:nvSpPr>
        <p:spPr>
          <a:xfrm>
            <a:off x="9856188" y="5807975"/>
            <a:ext cx="7202700" cy="3028200"/>
          </a:xfrm>
          <a:prstGeom prst="rect">
            <a:avLst/>
          </a:prstGeom>
          <a:noFill/>
          <a:ln>
            <a:noFill/>
          </a:ln>
        </p:spPr>
        <p:txBody>
          <a:bodyPr anchorCtr="0" anchor="t" bIns="0" lIns="0" spcFirstLastPara="1" rIns="0" wrap="square" tIns="0">
            <a:spAutoFit/>
          </a:bodyPr>
          <a:lstStyle/>
          <a:p>
            <a:pPr indent="0" lvl="0" marL="0" marR="0" rtl="0" algn="just">
              <a:lnSpc>
                <a:spcPct val="139990"/>
              </a:lnSpc>
              <a:spcBef>
                <a:spcPts val="0"/>
              </a:spcBef>
              <a:spcAft>
                <a:spcPts val="0"/>
              </a:spcAft>
              <a:buNone/>
            </a:pPr>
            <a:r>
              <a:rPr lang="en-US" sz="2093">
                <a:solidFill>
                  <a:srgbClr val="101010"/>
                </a:solidFill>
                <a:latin typeface="Comfortaa"/>
                <a:ea typeface="Comfortaa"/>
                <a:cs typeface="Comfortaa"/>
                <a:sym typeface="Comfortaa"/>
              </a:rPr>
              <a:t>Η SSL χρησιμοποιεί έμμεσες διεργασίες (proxy/pretext tasks) για να εκπαιδεύσει μοντέλα χωρίς την ανάγκη επισημάνσεων. Αυτές οι διεργασίες βοηθούν το μοντέλο να μάθει χρήσιμα χαρακτηριστικά από παραμορφώσεις δεδομένων, τα οποία αξιοποιούνται σε άλλες εργασίες, όπως η ταξινόμηση εικόνων.</a:t>
            </a:r>
            <a:endParaRPr>
              <a:latin typeface="Comfortaa"/>
              <a:ea typeface="Comfortaa"/>
              <a:cs typeface="Comfortaa"/>
              <a:sym typeface="Comfortaa"/>
            </a:endParaRPr>
          </a:p>
        </p:txBody>
      </p:sp>
      <p:grpSp>
        <p:nvGrpSpPr>
          <p:cNvPr id="112" name="Google Shape;112;p15"/>
          <p:cNvGrpSpPr/>
          <p:nvPr/>
        </p:nvGrpSpPr>
        <p:grpSpPr>
          <a:xfrm>
            <a:off x="0" y="-74012"/>
            <a:ext cx="18288000" cy="1948373"/>
            <a:chOff x="0" y="-38100"/>
            <a:chExt cx="9414331" cy="1002987"/>
          </a:xfrm>
        </p:grpSpPr>
        <p:sp>
          <p:nvSpPr>
            <p:cNvPr id="113" name="Google Shape;113;p15"/>
            <p:cNvSpPr/>
            <p:nvPr/>
          </p:nvSpPr>
          <p:spPr>
            <a:xfrm>
              <a:off x="0" y="0"/>
              <a:ext cx="9414331" cy="964887"/>
            </a:xfrm>
            <a:custGeom>
              <a:rect b="b" l="l" r="r" t="t"/>
              <a:pathLst>
                <a:path extrusionOk="0" h="964887" w="9414331">
                  <a:moveTo>
                    <a:pt x="0" y="0"/>
                  </a:moveTo>
                  <a:lnTo>
                    <a:pt x="9414331" y="0"/>
                  </a:lnTo>
                  <a:lnTo>
                    <a:pt x="9414331" y="964887"/>
                  </a:lnTo>
                  <a:lnTo>
                    <a:pt x="0" y="964887"/>
                  </a:ln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sp>
        <p:sp>
          <p:nvSpPr>
            <p:cNvPr id="114" name="Google Shape;114;p15"/>
            <p:cNvSpPr txBox="1"/>
            <p:nvPr/>
          </p:nvSpPr>
          <p:spPr>
            <a:xfrm>
              <a:off x="0" y="-38100"/>
              <a:ext cx="9414331" cy="10029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5" name="Google Shape;115;p15"/>
          <p:cNvCxnSpPr/>
          <p:nvPr/>
        </p:nvCxnSpPr>
        <p:spPr>
          <a:xfrm>
            <a:off x="9144148" y="4852699"/>
            <a:ext cx="0" cy="3843300"/>
          </a:xfrm>
          <a:prstGeom prst="straightConnector1">
            <a:avLst/>
          </a:prstGeom>
          <a:noFill/>
          <a:ln cap="flat" cmpd="sng" w="38100">
            <a:solidFill>
              <a:srgbClr val="000000"/>
            </a:solidFill>
            <a:prstDash val="solid"/>
            <a:round/>
            <a:headEnd len="sm" w="sm" type="none"/>
            <a:tailEnd len="sm" w="sm" type="none"/>
          </a:ln>
        </p:spPr>
      </p:cxnSp>
      <p:sp>
        <p:nvSpPr>
          <p:cNvPr id="116" name="Google Shape;116;p15"/>
          <p:cNvSpPr txBox="1"/>
          <p:nvPr/>
        </p:nvSpPr>
        <p:spPr>
          <a:xfrm>
            <a:off x="1229392" y="5163410"/>
            <a:ext cx="4509000" cy="338700"/>
          </a:xfrm>
          <a:prstGeom prst="rect">
            <a:avLst/>
          </a:prstGeom>
          <a:noFill/>
          <a:ln>
            <a:noFill/>
          </a:ln>
        </p:spPr>
        <p:txBody>
          <a:bodyPr anchorCtr="0" anchor="t" bIns="0" lIns="0" spcFirstLastPara="1" rIns="0" wrap="square" tIns="0">
            <a:spAutoFit/>
          </a:bodyPr>
          <a:lstStyle/>
          <a:p>
            <a:pPr indent="0" lvl="0" marL="0" rtl="0" algn="l">
              <a:lnSpc>
                <a:spcPct val="139990"/>
              </a:lnSpc>
              <a:spcBef>
                <a:spcPts val="0"/>
              </a:spcBef>
              <a:spcAft>
                <a:spcPts val="0"/>
              </a:spcAft>
              <a:buNone/>
            </a:pPr>
            <a:r>
              <a:rPr b="1" lang="en-US" sz="2200">
                <a:solidFill>
                  <a:schemeClr val="dk1"/>
                </a:solidFill>
                <a:latin typeface="Comfortaa"/>
                <a:ea typeface="Comfortaa"/>
                <a:cs typeface="Comfortaa"/>
                <a:sym typeface="Comfortaa"/>
              </a:rPr>
              <a:t>Το έναυσμα της Δημιουργίας</a:t>
            </a:r>
            <a:endParaRPr sz="1200">
              <a:latin typeface="Comfortaa"/>
              <a:ea typeface="Comfortaa"/>
              <a:cs typeface="Comfortaa"/>
              <a:sym typeface="Comfortaa"/>
            </a:endParaRPr>
          </a:p>
        </p:txBody>
      </p:sp>
      <p:sp>
        <p:nvSpPr>
          <p:cNvPr id="117" name="Google Shape;117;p15"/>
          <p:cNvSpPr txBox="1"/>
          <p:nvPr/>
        </p:nvSpPr>
        <p:spPr>
          <a:xfrm>
            <a:off x="1229388" y="5807975"/>
            <a:ext cx="7390500" cy="2577300"/>
          </a:xfrm>
          <a:prstGeom prst="rect">
            <a:avLst/>
          </a:prstGeom>
          <a:noFill/>
          <a:ln>
            <a:noFill/>
          </a:ln>
        </p:spPr>
        <p:txBody>
          <a:bodyPr anchorCtr="0" anchor="t" bIns="0" lIns="0" spcFirstLastPara="1" rIns="0" wrap="square" tIns="0">
            <a:spAutoFit/>
          </a:bodyPr>
          <a:lstStyle/>
          <a:p>
            <a:pPr indent="0" lvl="0" marL="0" marR="0" rtl="0" algn="just">
              <a:lnSpc>
                <a:spcPct val="139990"/>
              </a:lnSpc>
              <a:spcBef>
                <a:spcPts val="0"/>
              </a:spcBef>
              <a:spcAft>
                <a:spcPts val="0"/>
              </a:spcAft>
              <a:buNone/>
            </a:pPr>
            <a:r>
              <a:rPr lang="en-US" sz="2093">
                <a:solidFill>
                  <a:srgbClr val="101010"/>
                </a:solidFill>
                <a:latin typeface="Comfortaa"/>
                <a:ea typeface="Comfortaa"/>
                <a:cs typeface="Comfortaa"/>
                <a:sym typeface="Comfortaa"/>
              </a:rPr>
              <a:t>Πολλά δεδομένα παραμένουν ανεκμετάλλευτα λόγω έλλειψης επισημάνσεων, μια διαδικασία χρονοβόρα και απαιτητική. Η Αυτο-Εποπτευόμενη Μάθηση (SSL) προσφέρει μια λύση, επιτρέποντας την αξιοποίηση αυτών των δεδομένων μέσω pre-training.</a:t>
            </a:r>
            <a:endParaRPr>
              <a:latin typeface="Comfortaa"/>
              <a:ea typeface="Comfortaa"/>
              <a:cs typeface="Comfortaa"/>
              <a:sym typeface="Comfortaa"/>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ppt_w</p:attrName>
                                        </p:attrNameLst>
                                      </p:cBhvr>
                                      <p:tavLst>
                                        <p:tav fmla="" tm="0">
                                          <p:val>
                                            <p:strVal val="0"/>
                                          </p:val>
                                        </p:tav>
                                        <p:tav fmla="" tm="100000">
                                          <p:val>
                                            <p:strVal val="#ppt_w"/>
                                          </p:val>
                                        </p:tav>
                                      </p:tavLst>
                                    </p:anim>
                                    <p:anim calcmode="lin" valueType="num">
                                      <p:cBhvr additive="base">
                                        <p:cTn dur="1000"/>
                                        <p:tgtEl>
                                          <p:spTgt spid="11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2" presetSubtype="8">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2" presetSubtype="2">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00FE"/>
            </a:gs>
            <a:gs pos="25000">
              <a:srgbClr val="C900FE"/>
            </a:gs>
            <a:gs pos="50000">
              <a:srgbClr val="A136FF"/>
            </a:gs>
            <a:gs pos="75000">
              <a:srgbClr val="5142F0"/>
            </a:gs>
            <a:gs pos="100000">
              <a:srgbClr val="0033D9"/>
            </a:gs>
          </a:gsLst>
          <a:path path="circle">
            <a:fillToRect b="100%" r="100%"/>
          </a:path>
          <a:tileRect l="-100%" t="-100%"/>
        </a:gradFill>
      </p:bgPr>
    </p:bg>
    <p:spTree>
      <p:nvGrpSpPr>
        <p:cNvPr id="121" name="Shape 121"/>
        <p:cNvGrpSpPr/>
        <p:nvPr/>
      </p:nvGrpSpPr>
      <p:grpSpPr>
        <a:xfrm>
          <a:off x="0" y="0"/>
          <a:ext cx="0" cy="0"/>
          <a:chOff x="0" y="0"/>
          <a:chExt cx="0" cy="0"/>
        </a:xfrm>
      </p:grpSpPr>
      <p:sp>
        <p:nvSpPr>
          <p:cNvPr id="122" name="Google Shape;122;p16"/>
          <p:cNvSpPr txBox="1"/>
          <p:nvPr/>
        </p:nvSpPr>
        <p:spPr>
          <a:xfrm>
            <a:off x="3828200" y="3619654"/>
            <a:ext cx="10226400" cy="304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9000">
                <a:solidFill>
                  <a:srgbClr val="FFFFFF"/>
                </a:solidFill>
                <a:latin typeface="Comfortaa"/>
                <a:ea typeface="Comfortaa"/>
                <a:cs typeface="Comfortaa"/>
                <a:sym typeface="Comfortaa"/>
              </a:rPr>
              <a:t>Έμμεσες Διεργασίες</a:t>
            </a:r>
            <a:endParaRPr sz="9000">
              <a:latin typeface="Comfortaa"/>
              <a:ea typeface="Comfortaa"/>
              <a:cs typeface="Comfortaa"/>
              <a:sym typeface="Comfortaa"/>
            </a:endParaRPr>
          </a:p>
        </p:txBody>
      </p:sp>
      <p:grpSp>
        <p:nvGrpSpPr>
          <p:cNvPr id="123" name="Google Shape;123;p16"/>
          <p:cNvGrpSpPr/>
          <p:nvPr/>
        </p:nvGrpSpPr>
        <p:grpSpPr>
          <a:xfrm>
            <a:off x="4158299" y="2599515"/>
            <a:ext cx="9554666" cy="5087965"/>
            <a:chOff x="0" y="-47625"/>
            <a:chExt cx="3012000" cy="1603923"/>
          </a:xfrm>
        </p:grpSpPr>
        <p:sp>
          <p:nvSpPr>
            <p:cNvPr id="124" name="Google Shape;124;p16"/>
            <p:cNvSpPr/>
            <p:nvPr/>
          </p:nvSpPr>
          <p:spPr>
            <a:xfrm>
              <a:off x="0" y="0"/>
              <a:ext cx="3011972" cy="1556298"/>
            </a:xfrm>
            <a:custGeom>
              <a:rect b="b" l="l" r="r" t="t"/>
              <a:pathLst>
                <a:path extrusionOk="0" h="1556298" w="3011972">
                  <a:moveTo>
                    <a:pt x="0" y="0"/>
                  </a:moveTo>
                  <a:lnTo>
                    <a:pt x="3011972" y="0"/>
                  </a:lnTo>
                  <a:lnTo>
                    <a:pt x="3011972" y="1556298"/>
                  </a:lnTo>
                  <a:lnTo>
                    <a:pt x="0" y="1556298"/>
                  </a:lnTo>
                  <a:close/>
                </a:path>
              </a:pathLst>
            </a:custGeom>
            <a:solidFill>
              <a:srgbClr val="000000">
                <a:alpha val="0"/>
              </a:srgbClr>
            </a:solidFill>
            <a:ln cap="sq" cmpd="sng" w="104775">
              <a:solidFill>
                <a:srgbClr val="FFFFFF"/>
              </a:solidFill>
              <a:prstDash val="solid"/>
              <a:miter lim="8000"/>
              <a:headEnd len="sm" w="sm" type="none"/>
              <a:tailEnd len="sm" w="sm" type="none"/>
            </a:ln>
          </p:spPr>
        </p:sp>
        <p:sp>
          <p:nvSpPr>
            <p:cNvPr id="125" name="Google Shape;125;p16"/>
            <p:cNvSpPr txBox="1"/>
            <p:nvPr/>
          </p:nvSpPr>
          <p:spPr>
            <a:xfrm>
              <a:off x="0" y="-47625"/>
              <a:ext cx="3012000" cy="1603800"/>
            </a:xfrm>
            <a:prstGeom prst="rect">
              <a:avLst/>
            </a:prstGeom>
            <a:noFill/>
            <a:ln>
              <a:noFill/>
            </a:ln>
          </p:spPr>
          <p:txBody>
            <a:bodyPr anchorCtr="0" anchor="ctr" bIns="50800" lIns="50800" spcFirstLastPara="1" rIns="50800" wrap="square" tIns="50800">
              <a:noAutofit/>
            </a:bodyPr>
            <a:lstStyle/>
            <a:p>
              <a:pPr indent="0" lvl="0" marL="0" marR="0" rtl="0" algn="l">
                <a:lnSpc>
                  <a:spcPct val="20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mc:AlternateContent>
    <mc:Choice Requires="p14">
      <p:transition spd="med">
        <p14:prism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nvSpPr>
        <p:spPr>
          <a:xfrm>
            <a:off x="1229250" y="1241226"/>
            <a:ext cx="15829500" cy="738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800">
                <a:latin typeface="Comfortaa"/>
                <a:ea typeface="Comfortaa"/>
                <a:cs typeface="Comfortaa"/>
                <a:sym typeface="Comfortaa"/>
              </a:rPr>
              <a:t>Παραδείγματα  Έμμεσων Διεργασιών</a:t>
            </a:r>
            <a:endParaRPr sz="4800">
              <a:latin typeface="Comfortaa"/>
              <a:ea typeface="Comfortaa"/>
              <a:cs typeface="Comfortaa"/>
              <a:sym typeface="Comfortaa"/>
            </a:endParaRPr>
          </a:p>
        </p:txBody>
      </p:sp>
      <p:grpSp>
        <p:nvGrpSpPr>
          <p:cNvPr id="131" name="Google Shape;131;p17"/>
          <p:cNvGrpSpPr/>
          <p:nvPr/>
        </p:nvGrpSpPr>
        <p:grpSpPr>
          <a:xfrm>
            <a:off x="-150" y="-1011613"/>
            <a:ext cx="18288279" cy="1948403"/>
            <a:chOff x="0" y="-38100"/>
            <a:chExt cx="9414331" cy="1002987"/>
          </a:xfrm>
        </p:grpSpPr>
        <p:sp>
          <p:nvSpPr>
            <p:cNvPr id="132" name="Google Shape;132;p17"/>
            <p:cNvSpPr/>
            <p:nvPr/>
          </p:nvSpPr>
          <p:spPr>
            <a:xfrm>
              <a:off x="0" y="0"/>
              <a:ext cx="9414331" cy="964887"/>
            </a:xfrm>
            <a:custGeom>
              <a:rect b="b" l="l" r="r" t="t"/>
              <a:pathLst>
                <a:path extrusionOk="0" h="964887" w="9414331">
                  <a:moveTo>
                    <a:pt x="0" y="0"/>
                  </a:moveTo>
                  <a:lnTo>
                    <a:pt x="9414331" y="0"/>
                  </a:lnTo>
                  <a:lnTo>
                    <a:pt x="9414331" y="964887"/>
                  </a:lnTo>
                  <a:lnTo>
                    <a:pt x="0" y="964887"/>
                  </a:ln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sp>
        <p:sp>
          <p:nvSpPr>
            <p:cNvPr id="133" name="Google Shape;133;p17"/>
            <p:cNvSpPr txBox="1"/>
            <p:nvPr/>
          </p:nvSpPr>
          <p:spPr>
            <a:xfrm>
              <a:off x="0" y="-38100"/>
              <a:ext cx="9414300" cy="1002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4" name="Google Shape;134;p17"/>
          <p:cNvSpPr txBox="1"/>
          <p:nvPr/>
        </p:nvSpPr>
        <p:spPr>
          <a:xfrm>
            <a:off x="1979375" y="3488600"/>
            <a:ext cx="801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omfortaa"/>
                <a:ea typeface="Comfortaa"/>
                <a:cs typeface="Comfortaa"/>
                <a:sym typeface="Comfortaa"/>
              </a:rPr>
              <a:t>Image Context Prediction</a:t>
            </a:r>
            <a:endParaRPr sz="3000">
              <a:solidFill>
                <a:schemeClr val="dk1"/>
              </a:solidFill>
              <a:latin typeface="Comfortaa"/>
              <a:ea typeface="Comfortaa"/>
              <a:cs typeface="Comfortaa"/>
              <a:sym typeface="Comfortaa"/>
            </a:endParaRPr>
          </a:p>
        </p:txBody>
      </p:sp>
      <p:grpSp>
        <p:nvGrpSpPr>
          <p:cNvPr id="135" name="Google Shape;135;p17"/>
          <p:cNvGrpSpPr/>
          <p:nvPr/>
        </p:nvGrpSpPr>
        <p:grpSpPr>
          <a:xfrm>
            <a:off x="1229254" y="3624900"/>
            <a:ext cx="373888" cy="373888"/>
            <a:chOff x="0" y="0"/>
            <a:chExt cx="812800" cy="812800"/>
          </a:xfrm>
        </p:grpSpPr>
        <p:sp>
          <p:nvSpPr>
            <p:cNvPr id="136" name="Google Shape;13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8" name="Google Shape;138;p17"/>
          <p:cNvPicPr preferRelativeResize="0"/>
          <p:nvPr/>
        </p:nvPicPr>
        <p:blipFill>
          <a:blip r:embed="rId3">
            <a:alphaModFix/>
          </a:blip>
          <a:stretch>
            <a:fillRect/>
          </a:stretch>
        </p:blipFill>
        <p:spPr>
          <a:xfrm>
            <a:off x="8814175" y="3901675"/>
            <a:ext cx="8096250" cy="4448175"/>
          </a:xfrm>
          <a:prstGeom prst="rect">
            <a:avLst/>
          </a:prstGeom>
          <a:noFill/>
          <a:ln>
            <a:noFill/>
          </a:ln>
        </p:spPr>
      </p:pic>
      <p:sp>
        <p:nvSpPr>
          <p:cNvPr id="139" name="Google Shape;139;p17"/>
          <p:cNvSpPr txBox="1"/>
          <p:nvPr/>
        </p:nvSpPr>
        <p:spPr>
          <a:xfrm>
            <a:off x="1979375" y="4645550"/>
            <a:ext cx="801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omfortaa"/>
                <a:ea typeface="Comfortaa"/>
                <a:cs typeface="Comfortaa"/>
                <a:sym typeface="Comfortaa"/>
              </a:rPr>
              <a:t>Jigsaw Puzzle Solving</a:t>
            </a:r>
            <a:endParaRPr sz="3000">
              <a:solidFill>
                <a:schemeClr val="dk1"/>
              </a:solidFill>
              <a:latin typeface="Comfortaa"/>
              <a:ea typeface="Comfortaa"/>
              <a:cs typeface="Comfortaa"/>
              <a:sym typeface="Comfortaa"/>
            </a:endParaRPr>
          </a:p>
        </p:txBody>
      </p:sp>
      <p:grpSp>
        <p:nvGrpSpPr>
          <p:cNvPr id="140" name="Google Shape;140;p17"/>
          <p:cNvGrpSpPr/>
          <p:nvPr/>
        </p:nvGrpSpPr>
        <p:grpSpPr>
          <a:xfrm>
            <a:off x="1229254" y="4781850"/>
            <a:ext cx="373888" cy="373888"/>
            <a:chOff x="0" y="0"/>
            <a:chExt cx="812800" cy="812800"/>
          </a:xfrm>
        </p:grpSpPr>
        <p:sp>
          <p:nvSpPr>
            <p:cNvPr id="141" name="Google Shape;14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3" name="Google Shape;143;p17"/>
          <p:cNvSpPr txBox="1"/>
          <p:nvPr/>
        </p:nvSpPr>
        <p:spPr>
          <a:xfrm>
            <a:off x="1979375" y="5802500"/>
            <a:ext cx="801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omfortaa"/>
                <a:ea typeface="Comfortaa"/>
                <a:cs typeface="Comfortaa"/>
                <a:sym typeface="Comfortaa"/>
              </a:rPr>
              <a:t>Image Colorization</a:t>
            </a:r>
            <a:endParaRPr sz="3000">
              <a:solidFill>
                <a:schemeClr val="dk1"/>
              </a:solidFill>
              <a:latin typeface="Comfortaa"/>
              <a:ea typeface="Comfortaa"/>
              <a:cs typeface="Comfortaa"/>
              <a:sym typeface="Comfortaa"/>
            </a:endParaRPr>
          </a:p>
        </p:txBody>
      </p:sp>
      <p:grpSp>
        <p:nvGrpSpPr>
          <p:cNvPr id="144" name="Google Shape;144;p17"/>
          <p:cNvGrpSpPr/>
          <p:nvPr/>
        </p:nvGrpSpPr>
        <p:grpSpPr>
          <a:xfrm>
            <a:off x="1229254" y="5938800"/>
            <a:ext cx="373888" cy="373888"/>
            <a:chOff x="0" y="0"/>
            <a:chExt cx="812800" cy="812800"/>
          </a:xfrm>
        </p:grpSpPr>
        <p:sp>
          <p:nvSpPr>
            <p:cNvPr id="145" name="Google Shape;14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7" name="Google Shape;147;p17"/>
          <p:cNvSpPr txBox="1"/>
          <p:nvPr/>
        </p:nvSpPr>
        <p:spPr>
          <a:xfrm>
            <a:off x="1979375" y="6959450"/>
            <a:ext cx="801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omfortaa"/>
                <a:ea typeface="Comfortaa"/>
                <a:cs typeface="Comfortaa"/>
                <a:sym typeface="Comfortaa"/>
              </a:rPr>
              <a:t>Image Inpainting</a:t>
            </a:r>
            <a:endParaRPr sz="3000">
              <a:solidFill>
                <a:schemeClr val="dk1"/>
              </a:solidFill>
              <a:latin typeface="Comfortaa"/>
              <a:ea typeface="Comfortaa"/>
              <a:cs typeface="Comfortaa"/>
              <a:sym typeface="Comfortaa"/>
            </a:endParaRPr>
          </a:p>
        </p:txBody>
      </p:sp>
      <p:grpSp>
        <p:nvGrpSpPr>
          <p:cNvPr id="148" name="Google Shape;148;p17"/>
          <p:cNvGrpSpPr/>
          <p:nvPr/>
        </p:nvGrpSpPr>
        <p:grpSpPr>
          <a:xfrm>
            <a:off x="1229254" y="7095750"/>
            <a:ext cx="373888" cy="373888"/>
            <a:chOff x="0" y="0"/>
            <a:chExt cx="812800" cy="812800"/>
          </a:xfrm>
        </p:grpSpPr>
        <p:sp>
          <p:nvSpPr>
            <p:cNvPr id="149" name="Google Shape;149;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1" name="Google Shape;151;p17"/>
          <p:cNvSpPr txBox="1"/>
          <p:nvPr/>
        </p:nvSpPr>
        <p:spPr>
          <a:xfrm>
            <a:off x="1979375" y="8116400"/>
            <a:ext cx="801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omfortaa"/>
                <a:ea typeface="Comfortaa"/>
                <a:cs typeface="Comfortaa"/>
                <a:sym typeface="Comfortaa"/>
              </a:rPr>
              <a:t>Image Rotation Prediction</a:t>
            </a:r>
            <a:endParaRPr sz="3000">
              <a:solidFill>
                <a:schemeClr val="dk1"/>
              </a:solidFill>
              <a:latin typeface="Comfortaa"/>
              <a:ea typeface="Comfortaa"/>
              <a:cs typeface="Comfortaa"/>
              <a:sym typeface="Comfortaa"/>
            </a:endParaRPr>
          </a:p>
        </p:txBody>
      </p:sp>
      <p:grpSp>
        <p:nvGrpSpPr>
          <p:cNvPr id="152" name="Google Shape;152;p17"/>
          <p:cNvGrpSpPr/>
          <p:nvPr/>
        </p:nvGrpSpPr>
        <p:grpSpPr>
          <a:xfrm>
            <a:off x="1229254" y="8252700"/>
            <a:ext cx="373888" cy="373888"/>
            <a:chOff x="0" y="0"/>
            <a:chExt cx="812800" cy="812800"/>
          </a:xfrm>
        </p:grpSpPr>
        <p:sp>
          <p:nvSpPr>
            <p:cNvPr id="153" name="Google Shape;153;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mc:AlternateContent>
    <mc:Choice Requires="p14">
      <p:transition spd="med">
        <p14:flip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ppt_w</p:attrName>
                                        </p:attrNameLst>
                                      </p:cBhvr>
                                      <p:tavLst>
                                        <p:tav fmla="" tm="0">
                                          <p:val>
                                            <p:strVal val="0"/>
                                          </p:val>
                                        </p:tav>
                                        <p:tav fmla="" tm="100000">
                                          <p:val>
                                            <p:strVal val="#ppt_w"/>
                                          </p:val>
                                        </p:tav>
                                      </p:tavLst>
                                    </p:anim>
                                    <p:anim calcmode="lin" valueType="num">
                                      <p:cBhvr additive="base">
                                        <p:cTn dur="1000"/>
                                        <p:tgtEl>
                                          <p:spTgt spid="13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nvSpPr>
        <p:spPr>
          <a:xfrm>
            <a:off x="8434938" y="836975"/>
            <a:ext cx="10020900" cy="769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000">
                <a:latin typeface="Comfortaa"/>
                <a:ea typeface="Comfortaa"/>
                <a:cs typeface="Comfortaa"/>
                <a:sym typeface="Comfortaa"/>
              </a:rPr>
              <a:t>Image Rotation Prediction</a:t>
            </a:r>
            <a:endParaRPr sz="5000">
              <a:latin typeface="Comfortaa"/>
              <a:ea typeface="Comfortaa"/>
              <a:cs typeface="Comfortaa"/>
              <a:sym typeface="Comfortaa"/>
            </a:endParaRPr>
          </a:p>
        </p:txBody>
      </p:sp>
      <p:sp>
        <p:nvSpPr>
          <p:cNvPr id="160" name="Google Shape;160;p18"/>
          <p:cNvSpPr txBox="1"/>
          <p:nvPr/>
        </p:nvSpPr>
        <p:spPr>
          <a:xfrm>
            <a:off x="9392694" y="2391038"/>
            <a:ext cx="66309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600">
                <a:latin typeface="Comfortaa"/>
                <a:ea typeface="Comfortaa"/>
                <a:cs typeface="Comfortaa"/>
                <a:sym typeface="Comfortaa"/>
              </a:rPr>
              <a:t>Προεπεξεργασία Δεδομένων</a:t>
            </a:r>
            <a:endParaRPr b="1" sz="1300">
              <a:latin typeface="Comfortaa"/>
              <a:ea typeface="Comfortaa"/>
              <a:cs typeface="Comfortaa"/>
              <a:sym typeface="Comfortaa"/>
            </a:endParaRPr>
          </a:p>
        </p:txBody>
      </p:sp>
      <p:sp>
        <p:nvSpPr>
          <p:cNvPr id="161" name="Google Shape;161;p18"/>
          <p:cNvSpPr txBox="1"/>
          <p:nvPr/>
        </p:nvSpPr>
        <p:spPr>
          <a:xfrm>
            <a:off x="9392700" y="2969862"/>
            <a:ext cx="8627100" cy="998100"/>
          </a:xfrm>
          <a:prstGeom prst="rect">
            <a:avLst/>
          </a:prstGeom>
          <a:noFill/>
          <a:ln>
            <a:noFill/>
          </a:ln>
        </p:spPr>
        <p:txBody>
          <a:bodyPr anchorCtr="0" anchor="t" bIns="0" lIns="0" spcFirstLastPara="1" rIns="0" wrap="square" tIns="0">
            <a:spAutoFit/>
          </a:bodyPr>
          <a:lstStyle/>
          <a:p>
            <a:pPr indent="0" lvl="0" marL="0" marR="0" rtl="0" algn="l">
              <a:lnSpc>
                <a:spcPct val="140031"/>
              </a:lnSpc>
              <a:spcBef>
                <a:spcPts val="0"/>
              </a:spcBef>
              <a:spcAft>
                <a:spcPts val="0"/>
              </a:spcAft>
              <a:buNone/>
            </a:pPr>
            <a:r>
              <a:rPr lang="en-US" sz="1706">
                <a:solidFill>
                  <a:srgbClr val="101010"/>
                </a:solidFill>
                <a:latin typeface="Comfortaa"/>
                <a:ea typeface="Comfortaa"/>
                <a:cs typeface="Comfortaa"/>
                <a:sym typeface="Comfortaa"/>
              </a:rPr>
              <a:t>Αρχικά, χρησιμοποιούνται οι εξής</a:t>
            </a:r>
            <a:r>
              <a:rPr lang="en-US" sz="1706">
                <a:solidFill>
                  <a:srgbClr val="101010"/>
                </a:solidFill>
                <a:latin typeface="Comfortaa"/>
                <a:ea typeface="Comfortaa"/>
                <a:cs typeface="Comfortaa"/>
                <a:sym typeface="Comfortaa"/>
              </a:rPr>
              <a:t> μετασχηματισμοί: Resize (224x224), Normalization(mean,std), ToTensor(). Στη συνέχεια, κάθε εικόνα περιστρέφεται τυχαία κατα 0 ή 90 ή 180 ή 270 μοίρες.</a:t>
            </a:r>
            <a:endParaRPr sz="1200">
              <a:latin typeface="Comfortaa"/>
              <a:ea typeface="Comfortaa"/>
              <a:cs typeface="Comfortaa"/>
              <a:sym typeface="Comfortaa"/>
            </a:endParaRPr>
          </a:p>
        </p:txBody>
      </p:sp>
      <p:grpSp>
        <p:nvGrpSpPr>
          <p:cNvPr id="162" name="Google Shape;162;p18"/>
          <p:cNvGrpSpPr/>
          <p:nvPr/>
        </p:nvGrpSpPr>
        <p:grpSpPr>
          <a:xfrm>
            <a:off x="0" y="6562396"/>
            <a:ext cx="8434952" cy="3724616"/>
            <a:chOff x="0" y="-38100"/>
            <a:chExt cx="2137108" cy="365883"/>
          </a:xfrm>
        </p:grpSpPr>
        <p:sp>
          <p:nvSpPr>
            <p:cNvPr id="163" name="Google Shape;163;p18"/>
            <p:cNvSpPr/>
            <p:nvPr/>
          </p:nvSpPr>
          <p:spPr>
            <a:xfrm>
              <a:off x="0" y="0"/>
              <a:ext cx="2137108" cy="327783"/>
            </a:xfrm>
            <a:custGeom>
              <a:rect b="b" l="l" r="r" t="t"/>
              <a:pathLst>
                <a:path extrusionOk="0" h="327783" w="2137108">
                  <a:moveTo>
                    <a:pt x="0" y="0"/>
                  </a:moveTo>
                  <a:lnTo>
                    <a:pt x="2137108" y="0"/>
                  </a:lnTo>
                  <a:lnTo>
                    <a:pt x="2137108" y="327783"/>
                  </a:lnTo>
                  <a:lnTo>
                    <a:pt x="0" y="327783"/>
                  </a:ln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sp>
        <p:sp>
          <p:nvSpPr>
            <p:cNvPr id="164" name="Google Shape;164;p18"/>
            <p:cNvSpPr txBox="1"/>
            <p:nvPr/>
          </p:nvSpPr>
          <p:spPr>
            <a:xfrm>
              <a:off x="0" y="-38100"/>
              <a:ext cx="2137108" cy="36588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 name="Google Shape;165;p18"/>
          <p:cNvGrpSpPr/>
          <p:nvPr/>
        </p:nvGrpSpPr>
        <p:grpSpPr>
          <a:xfrm>
            <a:off x="9200" y="-150376"/>
            <a:ext cx="8434887" cy="3283789"/>
            <a:chOff x="0" y="-38100"/>
            <a:chExt cx="2137200" cy="366000"/>
          </a:xfrm>
        </p:grpSpPr>
        <p:sp>
          <p:nvSpPr>
            <p:cNvPr id="166" name="Google Shape;166;p18"/>
            <p:cNvSpPr/>
            <p:nvPr/>
          </p:nvSpPr>
          <p:spPr>
            <a:xfrm>
              <a:off x="0" y="0"/>
              <a:ext cx="2137108" cy="327783"/>
            </a:xfrm>
            <a:custGeom>
              <a:rect b="b" l="l" r="r" t="t"/>
              <a:pathLst>
                <a:path extrusionOk="0" h="327783" w="2137108">
                  <a:moveTo>
                    <a:pt x="0" y="0"/>
                  </a:moveTo>
                  <a:lnTo>
                    <a:pt x="2137108" y="0"/>
                  </a:lnTo>
                  <a:lnTo>
                    <a:pt x="2137108" y="327783"/>
                  </a:lnTo>
                  <a:lnTo>
                    <a:pt x="0" y="327783"/>
                  </a:ln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sp>
        <p:sp>
          <p:nvSpPr>
            <p:cNvPr id="167" name="Google Shape;167;p18"/>
            <p:cNvSpPr txBox="1"/>
            <p:nvPr/>
          </p:nvSpPr>
          <p:spPr>
            <a:xfrm>
              <a:off x="0" y="-38100"/>
              <a:ext cx="2137200" cy="366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8" name="Google Shape;168;p18"/>
          <p:cNvGrpSpPr/>
          <p:nvPr/>
        </p:nvGrpSpPr>
        <p:grpSpPr>
          <a:xfrm>
            <a:off x="8871004" y="2434938"/>
            <a:ext cx="373888" cy="373888"/>
            <a:chOff x="0" y="0"/>
            <a:chExt cx="812800" cy="812800"/>
          </a:xfrm>
        </p:grpSpPr>
        <p:sp>
          <p:nvSpPr>
            <p:cNvPr id="169" name="Google Shape;169;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1" name="Google Shape;171;p18"/>
          <p:cNvSpPr txBox="1"/>
          <p:nvPr/>
        </p:nvSpPr>
        <p:spPr>
          <a:xfrm>
            <a:off x="9392694" y="4604613"/>
            <a:ext cx="66309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600">
                <a:latin typeface="Comfortaa"/>
                <a:ea typeface="Comfortaa"/>
                <a:cs typeface="Comfortaa"/>
                <a:sym typeface="Comfortaa"/>
              </a:rPr>
              <a:t>Πως λειτουργεί;</a:t>
            </a:r>
            <a:endParaRPr b="1" sz="1300">
              <a:latin typeface="Comfortaa"/>
              <a:ea typeface="Comfortaa"/>
              <a:cs typeface="Comfortaa"/>
              <a:sym typeface="Comfortaa"/>
            </a:endParaRPr>
          </a:p>
        </p:txBody>
      </p:sp>
      <p:sp>
        <p:nvSpPr>
          <p:cNvPr id="172" name="Google Shape;172;p18"/>
          <p:cNvSpPr txBox="1"/>
          <p:nvPr/>
        </p:nvSpPr>
        <p:spPr>
          <a:xfrm>
            <a:off x="9392700" y="5183438"/>
            <a:ext cx="8627100" cy="1360800"/>
          </a:xfrm>
          <a:prstGeom prst="rect">
            <a:avLst/>
          </a:prstGeom>
          <a:noFill/>
          <a:ln>
            <a:noFill/>
          </a:ln>
        </p:spPr>
        <p:txBody>
          <a:bodyPr anchorCtr="0" anchor="t" bIns="0" lIns="0" spcFirstLastPara="1" rIns="0" wrap="square" tIns="0">
            <a:spAutoFit/>
          </a:bodyPr>
          <a:lstStyle/>
          <a:p>
            <a:pPr indent="0" lvl="0" marL="0" marR="0" rtl="0" algn="l">
              <a:lnSpc>
                <a:spcPct val="140031"/>
              </a:lnSpc>
              <a:spcBef>
                <a:spcPts val="0"/>
              </a:spcBef>
              <a:spcAft>
                <a:spcPts val="0"/>
              </a:spcAft>
              <a:buNone/>
            </a:pPr>
            <a:r>
              <a:rPr lang="en-US" sz="1700">
                <a:latin typeface="Comfortaa"/>
                <a:ea typeface="Comfortaa"/>
                <a:cs typeface="Comfortaa"/>
                <a:sym typeface="Comfortaa"/>
              </a:rPr>
              <a:t>Το μοντέλο ταξινομεί τις εικόνες σε 4 κατηγορίες, ανάλογα με τη γωνία περιστροφής (0°, 90°, 180°, 270°). Το μοντέλο προβλέπει τη γωνία περιστροφής και αναπροσαρμόζει τα βάρη βάσει της διαφοράς από την πραγματική ετικέτα.</a:t>
            </a:r>
            <a:endParaRPr sz="1700">
              <a:latin typeface="Comfortaa"/>
              <a:ea typeface="Comfortaa"/>
              <a:cs typeface="Comfortaa"/>
              <a:sym typeface="Comfortaa"/>
            </a:endParaRPr>
          </a:p>
        </p:txBody>
      </p:sp>
      <p:grpSp>
        <p:nvGrpSpPr>
          <p:cNvPr id="173" name="Google Shape;173;p18"/>
          <p:cNvGrpSpPr/>
          <p:nvPr/>
        </p:nvGrpSpPr>
        <p:grpSpPr>
          <a:xfrm>
            <a:off x="8871004" y="4648513"/>
            <a:ext cx="373888" cy="373888"/>
            <a:chOff x="0" y="0"/>
            <a:chExt cx="812800" cy="812800"/>
          </a:xfrm>
        </p:grpSpPr>
        <p:sp>
          <p:nvSpPr>
            <p:cNvPr id="174" name="Google Shape;17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6" name="Google Shape;176;p18"/>
          <p:cNvSpPr txBox="1"/>
          <p:nvPr/>
        </p:nvSpPr>
        <p:spPr>
          <a:xfrm>
            <a:off x="9478744" y="7180900"/>
            <a:ext cx="66309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600">
                <a:latin typeface="Comfortaa"/>
                <a:ea typeface="Comfortaa"/>
                <a:cs typeface="Comfortaa"/>
                <a:sym typeface="Comfortaa"/>
              </a:rPr>
              <a:t>Αρχιτεκτονική </a:t>
            </a:r>
            <a:endParaRPr b="1" sz="2600">
              <a:latin typeface="Comfortaa"/>
              <a:ea typeface="Comfortaa"/>
              <a:cs typeface="Comfortaa"/>
              <a:sym typeface="Comfortaa"/>
            </a:endParaRPr>
          </a:p>
        </p:txBody>
      </p:sp>
      <p:sp>
        <p:nvSpPr>
          <p:cNvPr id="177" name="Google Shape;177;p18"/>
          <p:cNvSpPr txBox="1"/>
          <p:nvPr/>
        </p:nvSpPr>
        <p:spPr>
          <a:xfrm>
            <a:off x="9478750" y="7759725"/>
            <a:ext cx="8627100" cy="1365600"/>
          </a:xfrm>
          <a:prstGeom prst="rect">
            <a:avLst/>
          </a:prstGeom>
          <a:noFill/>
          <a:ln>
            <a:noFill/>
          </a:ln>
        </p:spPr>
        <p:txBody>
          <a:bodyPr anchorCtr="0" anchor="t" bIns="0" lIns="0" spcFirstLastPara="1" rIns="0" wrap="square" tIns="0">
            <a:spAutoFit/>
          </a:bodyPr>
          <a:lstStyle/>
          <a:p>
            <a:pPr indent="0" lvl="0" marL="0" marR="0" rtl="0" algn="l">
              <a:lnSpc>
                <a:spcPct val="140031"/>
              </a:lnSpc>
              <a:spcBef>
                <a:spcPts val="0"/>
              </a:spcBef>
              <a:spcAft>
                <a:spcPts val="0"/>
              </a:spcAft>
              <a:buNone/>
            </a:pPr>
            <a:r>
              <a:rPr lang="en-US" sz="1706">
                <a:solidFill>
                  <a:srgbClr val="101010"/>
                </a:solidFill>
                <a:latin typeface="Comfortaa"/>
                <a:ea typeface="Comfortaa"/>
                <a:cs typeface="Comfortaa"/>
                <a:sym typeface="Comfortaa"/>
              </a:rPr>
              <a:t>Βάση της αρχιτεκτονικής αποτελεί το μοντέλο Resnet-50 με την τελική στρώση να τροποποιείται ώστε να έχει αντί για 1000 (default),  4 εξόδους, μία για κάθε πιθανή γωνία περιστροφής (0°, 90°, 180°, 270°). Το υπόλοιπο του δικτύου παραμένει το ίδιο. </a:t>
            </a:r>
            <a:endParaRPr sz="1200">
              <a:latin typeface="Comfortaa"/>
              <a:ea typeface="Comfortaa"/>
              <a:cs typeface="Comfortaa"/>
              <a:sym typeface="Comfortaa"/>
            </a:endParaRPr>
          </a:p>
        </p:txBody>
      </p:sp>
      <p:grpSp>
        <p:nvGrpSpPr>
          <p:cNvPr id="178" name="Google Shape;178;p18"/>
          <p:cNvGrpSpPr/>
          <p:nvPr/>
        </p:nvGrpSpPr>
        <p:grpSpPr>
          <a:xfrm>
            <a:off x="8957054" y="7224800"/>
            <a:ext cx="373888" cy="373888"/>
            <a:chOff x="0" y="0"/>
            <a:chExt cx="812800" cy="812800"/>
          </a:xfrm>
        </p:grpSpPr>
        <p:sp>
          <p:nvSpPr>
            <p:cNvPr id="179" name="Google Shape;179;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81" name="Google Shape;181;p18"/>
          <p:cNvPicPr preferRelativeResize="0"/>
          <p:nvPr/>
        </p:nvPicPr>
        <p:blipFill>
          <a:blip r:embed="rId3">
            <a:alphaModFix/>
          </a:blip>
          <a:stretch>
            <a:fillRect/>
          </a:stretch>
        </p:blipFill>
        <p:spPr>
          <a:xfrm>
            <a:off x="-14975" y="3639649"/>
            <a:ext cx="8434951" cy="2765417"/>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1000"/>
                                        <p:tgtEl>
                                          <p:spTgt spid="17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nvSpPr>
        <p:spPr>
          <a:xfrm>
            <a:off x="8435313" y="803875"/>
            <a:ext cx="10020900" cy="769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000">
                <a:latin typeface="Comfortaa"/>
                <a:ea typeface="Comfortaa"/>
                <a:cs typeface="Comfortaa"/>
                <a:sym typeface="Comfortaa"/>
              </a:rPr>
              <a:t>Image Colorization</a:t>
            </a:r>
            <a:endParaRPr sz="5000">
              <a:latin typeface="Comfortaa"/>
              <a:ea typeface="Comfortaa"/>
              <a:cs typeface="Comfortaa"/>
              <a:sym typeface="Comfortaa"/>
            </a:endParaRPr>
          </a:p>
        </p:txBody>
      </p:sp>
      <p:sp>
        <p:nvSpPr>
          <p:cNvPr id="187" name="Google Shape;187;p19"/>
          <p:cNvSpPr txBox="1"/>
          <p:nvPr/>
        </p:nvSpPr>
        <p:spPr>
          <a:xfrm>
            <a:off x="9393069" y="2285625"/>
            <a:ext cx="6630900" cy="384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500">
                <a:latin typeface="Comfortaa"/>
                <a:ea typeface="Comfortaa"/>
                <a:cs typeface="Comfortaa"/>
                <a:sym typeface="Comfortaa"/>
              </a:rPr>
              <a:t>Προεπεξεργασία Δεδομένων</a:t>
            </a:r>
            <a:endParaRPr b="1" sz="1200">
              <a:latin typeface="Comfortaa"/>
              <a:ea typeface="Comfortaa"/>
              <a:cs typeface="Comfortaa"/>
              <a:sym typeface="Comfortaa"/>
            </a:endParaRPr>
          </a:p>
        </p:txBody>
      </p:sp>
      <p:sp>
        <p:nvSpPr>
          <p:cNvPr id="188" name="Google Shape;188;p19"/>
          <p:cNvSpPr txBox="1"/>
          <p:nvPr/>
        </p:nvSpPr>
        <p:spPr>
          <a:xfrm>
            <a:off x="9393075" y="2703425"/>
            <a:ext cx="8627100" cy="1733400"/>
          </a:xfrm>
          <a:prstGeom prst="rect">
            <a:avLst/>
          </a:prstGeom>
          <a:noFill/>
          <a:ln>
            <a:noFill/>
          </a:ln>
        </p:spPr>
        <p:txBody>
          <a:bodyPr anchorCtr="0" anchor="t" bIns="0" lIns="0" spcFirstLastPara="1" rIns="0" wrap="square" tIns="0">
            <a:spAutoFit/>
          </a:bodyPr>
          <a:lstStyle/>
          <a:p>
            <a:pPr indent="0" lvl="0" marL="0" marR="0" rtl="0" algn="l">
              <a:lnSpc>
                <a:spcPct val="140031"/>
              </a:lnSpc>
              <a:spcBef>
                <a:spcPts val="0"/>
              </a:spcBef>
              <a:spcAft>
                <a:spcPts val="0"/>
              </a:spcAft>
              <a:buNone/>
            </a:pPr>
            <a:r>
              <a:rPr lang="en-US" sz="1706">
                <a:solidFill>
                  <a:srgbClr val="101010"/>
                </a:solidFill>
                <a:latin typeface="Comfortaa"/>
                <a:ea typeface="Comfortaa"/>
                <a:cs typeface="Comfortaa"/>
                <a:sym typeface="Comfortaa"/>
              </a:rPr>
              <a:t>Αρχικά, χρησιμοποιούνται οι εξής μετασχηματισμοί: Resize (224x224), Normalization(mean,std), ToTensor(). Στη συνέχεια, o</a:t>
            </a:r>
            <a:r>
              <a:rPr lang="en-US" sz="1706">
                <a:solidFill>
                  <a:srgbClr val="101010"/>
                </a:solidFill>
                <a:latin typeface="Comfortaa"/>
                <a:ea typeface="Comfortaa"/>
                <a:cs typeface="Comfortaa"/>
                <a:sym typeface="Comfortaa"/>
              </a:rPr>
              <a:t>ι εικόνες μετατρέπονται από έγχρωμες (RGB) σε ασπρόμαυρες (grayscale) και έπειτα, επαναλαμβάνουμε το κανάλι δύο φορές, δημιουργώντας ένα fake RGB format για να ταιριάζει στη διαστασιολόγηση του δικτύου.</a:t>
            </a:r>
            <a:endParaRPr sz="1200">
              <a:latin typeface="Comfortaa"/>
              <a:ea typeface="Comfortaa"/>
              <a:cs typeface="Comfortaa"/>
              <a:sym typeface="Comfortaa"/>
            </a:endParaRPr>
          </a:p>
        </p:txBody>
      </p:sp>
      <p:grpSp>
        <p:nvGrpSpPr>
          <p:cNvPr id="189" name="Google Shape;189;p19"/>
          <p:cNvGrpSpPr/>
          <p:nvPr/>
        </p:nvGrpSpPr>
        <p:grpSpPr>
          <a:xfrm>
            <a:off x="0" y="8842898"/>
            <a:ext cx="8435315" cy="1444565"/>
            <a:chOff x="0" y="-38100"/>
            <a:chExt cx="2137200" cy="366000"/>
          </a:xfrm>
        </p:grpSpPr>
        <p:sp>
          <p:nvSpPr>
            <p:cNvPr id="190" name="Google Shape;190;p19"/>
            <p:cNvSpPr/>
            <p:nvPr/>
          </p:nvSpPr>
          <p:spPr>
            <a:xfrm>
              <a:off x="0" y="0"/>
              <a:ext cx="2137108" cy="327783"/>
            </a:xfrm>
            <a:custGeom>
              <a:rect b="b" l="l" r="r" t="t"/>
              <a:pathLst>
                <a:path extrusionOk="0" h="327783" w="2137108">
                  <a:moveTo>
                    <a:pt x="0" y="0"/>
                  </a:moveTo>
                  <a:lnTo>
                    <a:pt x="2137108" y="0"/>
                  </a:lnTo>
                  <a:lnTo>
                    <a:pt x="2137108" y="327783"/>
                  </a:lnTo>
                  <a:lnTo>
                    <a:pt x="0" y="327783"/>
                  </a:ln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sp>
        <p:sp>
          <p:nvSpPr>
            <p:cNvPr id="191" name="Google Shape;191;p19"/>
            <p:cNvSpPr txBox="1"/>
            <p:nvPr/>
          </p:nvSpPr>
          <p:spPr>
            <a:xfrm>
              <a:off x="0" y="-38100"/>
              <a:ext cx="2137200" cy="366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2" name="Google Shape;192;p19"/>
          <p:cNvGrpSpPr/>
          <p:nvPr/>
        </p:nvGrpSpPr>
        <p:grpSpPr>
          <a:xfrm>
            <a:off x="9209" y="-150377"/>
            <a:ext cx="8435315" cy="1444565"/>
            <a:chOff x="0" y="-38100"/>
            <a:chExt cx="2137200" cy="366000"/>
          </a:xfrm>
        </p:grpSpPr>
        <p:sp>
          <p:nvSpPr>
            <p:cNvPr id="193" name="Google Shape;193;p19"/>
            <p:cNvSpPr/>
            <p:nvPr/>
          </p:nvSpPr>
          <p:spPr>
            <a:xfrm>
              <a:off x="0" y="0"/>
              <a:ext cx="2137108" cy="327783"/>
            </a:xfrm>
            <a:custGeom>
              <a:rect b="b" l="l" r="r" t="t"/>
              <a:pathLst>
                <a:path extrusionOk="0" h="327783" w="2137108">
                  <a:moveTo>
                    <a:pt x="0" y="0"/>
                  </a:moveTo>
                  <a:lnTo>
                    <a:pt x="2137108" y="0"/>
                  </a:lnTo>
                  <a:lnTo>
                    <a:pt x="2137108" y="327783"/>
                  </a:lnTo>
                  <a:lnTo>
                    <a:pt x="0" y="327783"/>
                  </a:ln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sp>
        <p:sp>
          <p:nvSpPr>
            <p:cNvPr id="194" name="Google Shape;194;p19"/>
            <p:cNvSpPr txBox="1"/>
            <p:nvPr/>
          </p:nvSpPr>
          <p:spPr>
            <a:xfrm>
              <a:off x="0" y="-38100"/>
              <a:ext cx="2137200" cy="366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p19"/>
          <p:cNvGrpSpPr/>
          <p:nvPr/>
        </p:nvGrpSpPr>
        <p:grpSpPr>
          <a:xfrm>
            <a:off x="8871379" y="2329525"/>
            <a:ext cx="373888" cy="373888"/>
            <a:chOff x="0" y="0"/>
            <a:chExt cx="812800" cy="812800"/>
          </a:xfrm>
        </p:grpSpPr>
        <p:sp>
          <p:nvSpPr>
            <p:cNvPr id="196" name="Google Shape;19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8" name="Google Shape;198;p19"/>
          <p:cNvSpPr txBox="1"/>
          <p:nvPr/>
        </p:nvSpPr>
        <p:spPr>
          <a:xfrm>
            <a:off x="9393069" y="4966125"/>
            <a:ext cx="66309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600">
                <a:latin typeface="Comfortaa"/>
                <a:ea typeface="Comfortaa"/>
                <a:cs typeface="Comfortaa"/>
                <a:sym typeface="Comfortaa"/>
              </a:rPr>
              <a:t>Πως λειτουργεί;</a:t>
            </a:r>
            <a:endParaRPr b="1" sz="1300">
              <a:latin typeface="Comfortaa"/>
              <a:ea typeface="Comfortaa"/>
              <a:cs typeface="Comfortaa"/>
              <a:sym typeface="Comfortaa"/>
            </a:endParaRPr>
          </a:p>
        </p:txBody>
      </p:sp>
      <p:sp>
        <p:nvSpPr>
          <p:cNvPr id="199" name="Google Shape;199;p19"/>
          <p:cNvSpPr txBox="1"/>
          <p:nvPr/>
        </p:nvSpPr>
        <p:spPr>
          <a:xfrm>
            <a:off x="9393075" y="5455638"/>
            <a:ext cx="8627100" cy="994500"/>
          </a:xfrm>
          <a:prstGeom prst="rect">
            <a:avLst/>
          </a:prstGeom>
          <a:noFill/>
          <a:ln>
            <a:noFill/>
          </a:ln>
        </p:spPr>
        <p:txBody>
          <a:bodyPr anchorCtr="0" anchor="t" bIns="0" lIns="0" spcFirstLastPara="1" rIns="0" wrap="square" tIns="0">
            <a:spAutoFit/>
          </a:bodyPr>
          <a:lstStyle/>
          <a:p>
            <a:pPr indent="0" lvl="0" marL="0" marR="0" rtl="0" algn="l">
              <a:lnSpc>
                <a:spcPct val="140031"/>
              </a:lnSpc>
              <a:spcBef>
                <a:spcPts val="0"/>
              </a:spcBef>
              <a:spcAft>
                <a:spcPts val="0"/>
              </a:spcAft>
              <a:buNone/>
            </a:pPr>
            <a:r>
              <a:rPr lang="en-US" sz="1700">
                <a:latin typeface="Comfortaa"/>
                <a:ea typeface="Comfortaa"/>
                <a:cs typeface="Comfortaa"/>
                <a:sym typeface="Comfortaa"/>
              </a:rPr>
              <a:t>Κάθε δείγμα περιλαμβάνει την ασπρόμαυρη εικόνα ως είσοδο και την έγχρωμη εικόνα ως στόχο. Το μοντέλο καλείται να ανακατασκευάσει τα χρώματα ώστε να πλησιάζουν όσο το δυνατόν περισσότερο τα αρχικά.</a:t>
            </a:r>
            <a:endParaRPr sz="1700">
              <a:latin typeface="Comfortaa"/>
              <a:ea typeface="Comfortaa"/>
              <a:cs typeface="Comfortaa"/>
              <a:sym typeface="Comfortaa"/>
            </a:endParaRPr>
          </a:p>
        </p:txBody>
      </p:sp>
      <p:grpSp>
        <p:nvGrpSpPr>
          <p:cNvPr id="200" name="Google Shape;200;p19"/>
          <p:cNvGrpSpPr/>
          <p:nvPr/>
        </p:nvGrpSpPr>
        <p:grpSpPr>
          <a:xfrm>
            <a:off x="8871379" y="5010025"/>
            <a:ext cx="373888" cy="373888"/>
            <a:chOff x="0" y="0"/>
            <a:chExt cx="812800" cy="812800"/>
          </a:xfrm>
        </p:grpSpPr>
        <p:sp>
          <p:nvSpPr>
            <p:cNvPr id="201" name="Google Shape;201;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3" name="Google Shape;203;p19"/>
          <p:cNvSpPr txBox="1"/>
          <p:nvPr/>
        </p:nvSpPr>
        <p:spPr>
          <a:xfrm>
            <a:off x="9393069" y="7066425"/>
            <a:ext cx="66309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600">
                <a:latin typeface="Comfortaa"/>
                <a:ea typeface="Comfortaa"/>
                <a:cs typeface="Comfortaa"/>
                <a:sym typeface="Comfortaa"/>
              </a:rPr>
              <a:t>Αρχιτεκτονική </a:t>
            </a:r>
            <a:endParaRPr b="1" sz="2600">
              <a:latin typeface="Comfortaa"/>
              <a:ea typeface="Comfortaa"/>
              <a:cs typeface="Comfortaa"/>
              <a:sym typeface="Comfortaa"/>
            </a:endParaRPr>
          </a:p>
        </p:txBody>
      </p:sp>
      <p:sp>
        <p:nvSpPr>
          <p:cNvPr id="204" name="Google Shape;204;p19"/>
          <p:cNvSpPr txBox="1"/>
          <p:nvPr/>
        </p:nvSpPr>
        <p:spPr>
          <a:xfrm>
            <a:off x="9393075" y="7555925"/>
            <a:ext cx="8627100" cy="1365600"/>
          </a:xfrm>
          <a:prstGeom prst="rect">
            <a:avLst/>
          </a:prstGeom>
          <a:noFill/>
          <a:ln>
            <a:noFill/>
          </a:ln>
        </p:spPr>
        <p:txBody>
          <a:bodyPr anchorCtr="0" anchor="t" bIns="0" lIns="0" spcFirstLastPara="1" rIns="0" wrap="square" tIns="0">
            <a:spAutoFit/>
          </a:bodyPr>
          <a:lstStyle/>
          <a:p>
            <a:pPr indent="0" lvl="0" marL="0" marR="0" rtl="0" algn="l">
              <a:lnSpc>
                <a:spcPct val="140031"/>
              </a:lnSpc>
              <a:spcBef>
                <a:spcPts val="0"/>
              </a:spcBef>
              <a:spcAft>
                <a:spcPts val="0"/>
              </a:spcAft>
              <a:buNone/>
            </a:pPr>
            <a:r>
              <a:rPr lang="en-US" sz="1706">
                <a:solidFill>
                  <a:srgbClr val="101010"/>
                </a:solidFill>
                <a:latin typeface="Comfortaa"/>
                <a:ea typeface="Comfortaa"/>
                <a:cs typeface="Comfortaa"/>
                <a:sym typeface="Comfortaa"/>
              </a:rPr>
              <a:t>Χρησιμοποιείται</a:t>
            </a:r>
            <a:r>
              <a:rPr lang="en-US" sz="1706">
                <a:solidFill>
                  <a:srgbClr val="101010"/>
                </a:solidFill>
                <a:latin typeface="Comfortaa"/>
                <a:ea typeface="Comfortaa"/>
                <a:cs typeface="Comfortaa"/>
                <a:sym typeface="Comfortaa"/>
              </a:rPr>
              <a:t> μια μορφή autoencoder με βάση το ResNet50. Τα τελικά πλήρως συνδεδεμένα layers έχουν αφαιρεθεί. Έτσι, έχουμε 5 επίπεδα του encoder, τον ρόλο του οποίου παίζει το ResNet-50 και 5 επίπεδα decoder με τη χρήση transposed convolutions. </a:t>
            </a:r>
            <a:endParaRPr sz="1200">
              <a:latin typeface="Comfortaa"/>
              <a:ea typeface="Comfortaa"/>
              <a:cs typeface="Comfortaa"/>
              <a:sym typeface="Comfortaa"/>
            </a:endParaRPr>
          </a:p>
        </p:txBody>
      </p:sp>
      <p:grpSp>
        <p:nvGrpSpPr>
          <p:cNvPr id="205" name="Google Shape;205;p19"/>
          <p:cNvGrpSpPr/>
          <p:nvPr/>
        </p:nvGrpSpPr>
        <p:grpSpPr>
          <a:xfrm>
            <a:off x="8871379" y="7110325"/>
            <a:ext cx="373888" cy="373888"/>
            <a:chOff x="0" y="0"/>
            <a:chExt cx="812800" cy="812800"/>
          </a:xfrm>
        </p:grpSpPr>
        <p:sp>
          <p:nvSpPr>
            <p:cNvPr id="206" name="Google Shape;20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08" name="Google Shape;208;p19"/>
          <p:cNvPicPr preferRelativeResize="0"/>
          <p:nvPr/>
        </p:nvPicPr>
        <p:blipFill>
          <a:blip r:embed="rId3">
            <a:alphaModFix/>
          </a:blip>
          <a:stretch>
            <a:fillRect/>
          </a:stretch>
        </p:blipFill>
        <p:spPr>
          <a:xfrm>
            <a:off x="491850" y="1294200"/>
            <a:ext cx="7451624" cy="7504801"/>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0"/>
                                        <p:tgtEl>
                                          <p:spTgt spid="18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nvSpPr>
        <p:spPr>
          <a:xfrm>
            <a:off x="8444525" y="733250"/>
            <a:ext cx="9843600" cy="769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000">
                <a:latin typeface="Comfortaa"/>
                <a:ea typeface="Comfortaa"/>
                <a:cs typeface="Comfortaa"/>
                <a:sym typeface="Comfortaa"/>
              </a:rPr>
              <a:t>Image Inpainting</a:t>
            </a:r>
            <a:endParaRPr sz="5000">
              <a:latin typeface="Comfortaa"/>
              <a:ea typeface="Comfortaa"/>
              <a:cs typeface="Comfortaa"/>
              <a:sym typeface="Comfortaa"/>
            </a:endParaRPr>
          </a:p>
        </p:txBody>
      </p:sp>
      <p:sp>
        <p:nvSpPr>
          <p:cNvPr id="214" name="Google Shape;214;p20"/>
          <p:cNvSpPr txBox="1"/>
          <p:nvPr/>
        </p:nvSpPr>
        <p:spPr>
          <a:xfrm>
            <a:off x="9313619" y="2155213"/>
            <a:ext cx="66309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600">
                <a:latin typeface="Comfortaa"/>
                <a:ea typeface="Comfortaa"/>
                <a:cs typeface="Comfortaa"/>
                <a:sym typeface="Comfortaa"/>
              </a:rPr>
              <a:t>Προεπεξεργασία Δεδομένων</a:t>
            </a:r>
            <a:endParaRPr b="1" sz="1300">
              <a:latin typeface="Comfortaa"/>
              <a:ea typeface="Comfortaa"/>
              <a:cs typeface="Comfortaa"/>
              <a:sym typeface="Comfortaa"/>
            </a:endParaRPr>
          </a:p>
        </p:txBody>
      </p:sp>
      <p:sp>
        <p:nvSpPr>
          <p:cNvPr id="215" name="Google Shape;215;p20"/>
          <p:cNvSpPr txBox="1"/>
          <p:nvPr/>
        </p:nvSpPr>
        <p:spPr>
          <a:xfrm>
            <a:off x="9313625" y="2734037"/>
            <a:ext cx="8627100" cy="1365600"/>
          </a:xfrm>
          <a:prstGeom prst="rect">
            <a:avLst/>
          </a:prstGeom>
          <a:noFill/>
          <a:ln>
            <a:noFill/>
          </a:ln>
        </p:spPr>
        <p:txBody>
          <a:bodyPr anchorCtr="0" anchor="t" bIns="0" lIns="0" spcFirstLastPara="1" rIns="0" wrap="square" tIns="0">
            <a:spAutoFit/>
          </a:bodyPr>
          <a:lstStyle/>
          <a:p>
            <a:pPr indent="0" lvl="0" marL="0" marR="0" rtl="0" algn="l">
              <a:lnSpc>
                <a:spcPct val="140031"/>
              </a:lnSpc>
              <a:spcBef>
                <a:spcPts val="0"/>
              </a:spcBef>
              <a:spcAft>
                <a:spcPts val="0"/>
              </a:spcAft>
              <a:buNone/>
            </a:pPr>
            <a:r>
              <a:rPr lang="en-US" sz="1706">
                <a:solidFill>
                  <a:srgbClr val="101010"/>
                </a:solidFill>
                <a:latin typeface="Comfortaa"/>
                <a:ea typeface="Comfortaa"/>
                <a:cs typeface="Comfortaa"/>
                <a:sym typeface="Comfortaa"/>
              </a:rPr>
              <a:t>Αρχικά, χρησιμοποιούνται οι εξής μετασχηματισμοί: Resize (224x224), Normalization(mean,std), ToTensor(). </a:t>
            </a:r>
            <a:r>
              <a:rPr lang="en-US" sz="1706">
                <a:solidFill>
                  <a:srgbClr val="101010"/>
                </a:solidFill>
                <a:latin typeface="Comfortaa"/>
                <a:ea typeface="Comfortaa"/>
                <a:cs typeface="Comfortaa"/>
                <a:sym typeface="Comfortaa"/>
              </a:rPr>
              <a:t>Μια δυαδική μάσκα εφαρμόζεται στην εικόνα, καλύπτοντας τυχαία γεωμετρικά σχήματα (γραμμές, κύκλους), ενώ τα υπόλοιπα τμήματα παραμένουν ως έχουν.</a:t>
            </a:r>
            <a:endParaRPr sz="1200">
              <a:latin typeface="Comfortaa"/>
              <a:ea typeface="Comfortaa"/>
              <a:cs typeface="Comfortaa"/>
              <a:sym typeface="Comfortaa"/>
            </a:endParaRPr>
          </a:p>
        </p:txBody>
      </p:sp>
      <p:grpSp>
        <p:nvGrpSpPr>
          <p:cNvPr id="216" name="Google Shape;216;p20"/>
          <p:cNvGrpSpPr/>
          <p:nvPr/>
        </p:nvGrpSpPr>
        <p:grpSpPr>
          <a:xfrm>
            <a:off x="0" y="8842898"/>
            <a:ext cx="8435315" cy="1444565"/>
            <a:chOff x="0" y="-38100"/>
            <a:chExt cx="2137200" cy="366000"/>
          </a:xfrm>
        </p:grpSpPr>
        <p:sp>
          <p:nvSpPr>
            <p:cNvPr id="217" name="Google Shape;217;p20"/>
            <p:cNvSpPr/>
            <p:nvPr/>
          </p:nvSpPr>
          <p:spPr>
            <a:xfrm>
              <a:off x="0" y="0"/>
              <a:ext cx="2137108" cy="327783"/>
            </a:xfrm>
            <a:custGeom>
              <a:rect b="b" l="l" r="r" t="t"/>
              <a:pathLst>
                <a:path extrusionOk="0" h="327783" w="2137108">
                  <a:moveTo>
                    <a:pt x="0" y="0"/>
                  </a:moveTo>
                  <a:lnTo>
                    <a:pt x="2137108" y="0"/>
                  </a:lnTo>
                  <a:lnTo>
                    <a:pt x="2137108" y="327783"/>
                  </a:lnTo>
                  <a:lnTo>
                    <a:pt x="0" y="327783"/>
                  </a:ln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sp>
        <p:sp>
          <p:nvSpPr>
            <p:cNvPr id="218" name="Google Shape;218;p20"/>
            <p:cNvSpPr txBox="1"/>
            <p:nvPr/>
          </p:nvSpPr>
          <p:spPr>
            <a:xfrm>
              <a:off x="0" y="-38100"/>
              <a:ext cx="2137200" cy="366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9" name="Google Shape;219;p20"/>
          <p:cNvGrpSpPr/>
          <p:nvPr/>
        </p:nvGrpSpPr>
        <p:grpSpPr>
          <a:xfrm>
            <a:off x="9209" y="-150377"/>
            <a:ext cx="8435315" cy="1444565"/>
            <a:chOff x="0" y="-38100"/>
            <a:chExt cx="2137200" cy="366000"/>
          </a:xfrm>
        </p:grpSpPr>
        <p:sp>
          <p:nvSpPr>
            <p:cNvPr id="220" name="Google Shape;220;p20"/>
            <p:cNvSpPr/>
            <p:nvPr/>
          </p:nvSpPr>
          <p:spPr>
            <a:xfrm>
              <a:off x="0" y="0"/>
              <a:ext cx="2137108" cy="327783"/>
            </a:xfrm>
            <a:custGeom>
              <a:rect b="b" l="l" r="r" t="t"/>
              <a:pathLst>
                <a:path extrusionOk="0" h="327783" w="2137108">
                  <a:moveTo>
                    <a:pt x="0" y="0"/>
                  </a:moveTo>
                  <a:lnTo>
                    <a:pt x="2137108" y="0"/>
                  </a:lnTo>
                  <a:lnTo>
                    <a:pt x="2137108" y="327783"/>
                  </a:lnTo>
                  <a:lnTo>
                    <a:pt x="0" y="327783"/>
                  </a:ln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sp>
        <p:sp>
          <p:nvSpPr>
            <p:cNvPr id="221" name="Google Shape;221;p20"/>
            <p:cNvSpPr txBox="1"/>
            <p:nvPr/>
          </p:nvSpPr>
          <p:spPr>
            <a:xfrm>
              <a:off x="0" y="-38100"/>
              <a:ext cx="2137200" cy="366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2" name="Google Shape;222;p20"/>
          <p:cNvGrpSpPr/>
          <p:nvPr/>
        </p:nvGrpSpPr>
        <p:grpSpPr>
          <a:xfrm>
            <a:off x="8791929" y="2168363"/>
            <a:ext cx="373888" cy="373888"/>
            <a:chOff x="0" y="0"/>
            <a:chExt cx="812800" cy="812800"/>
          </a:xfrm>
        </p:grpSpPr>
        <p:sp>
          <p:nvSpPr>
            <p:cNvPr id="223" name="Google Shape;223;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5" name="Google Shape;225;p20"/>
          <p:cNvSpPr txBox="1"/>
          <p:nvPr/>
        </p:nvSpPr>
        <p:spPr>
          <a:xfrm>
            <a:off x="9313619" y="4683100"/>
            <a:ext cx="66309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600">
                <a:latin typeface="Comfortaa"/>
                <a:ea typeface="Comfortaa"/>
                <a:cs typeface="Comfortaa"/>
                <a:sym typeface="Comfortaa"/>
              </a:rPr>
              <a:t>Πως λειτουργεί;</a:t>
            </a:r>
            <a:endParaRPr b="1" sz="1300">
              <a:latin typeface="Comfortaa"/>
              <a:ea typeface="Comfortaa"/>
              <a:cs typeface="Comfortaa"/>
              <a:sym typeface="Comfortaa"/>
            </a:endParaRPr>
          </a:p>
        </p:txBody>
      </p:sp>
      <p:sp>
        <p:nvSpPr>
          <p:cNvPr id="226" name="Google Shape;226;p20"/>
          <p:cNvSpPr txBox="1"/>
          <p:nvPr/>
        </p:nvSpPr>
        <p:spPr>
          <a:xfrm>
            <a:off x="9313625" y="5261925"/>
            <a:ext cx="8627100" cy="1360800"/>
          </a:xfrm>
          <a:prstGeom prst="rect">
            <a:avLst/>
          </a:prstGeom>
          <a:noFill/>
          <a:ln>
            <a:noFill/>
          </a:ln>
        </p:spPr>
        <p:txBody>
          <a:bodyPr anchorCtr="0" anchor="t" bIns="0" lIns="0" spcFirstLastPara="1" rIns="0" wrap="square" tIns="0">
            <a:spAutoFit/>
          </a:bodyPr>
          <a:lstStyle/>
          <a:p>
            <a:pPr indent="0" lvl="0" marL="0" marR="0" rtl="0" algn="l">
              <a:lnSpc>
                <a:spcPct val="140031"/>
              </a:lnSpc>
              <a:spcBef>
                <a:spcPts val="0"/>
              </a:spcBef>
              <a:spcAft>
                <a:spcPts val="0"/>
              </a:spcAft>
              <a:buNone/>
            </a:pPr>
            <a:r>
              <a:rPr lang="en-US" sz="1700">
                <a:latin typeface="Comfortaa"/>
                <a:ea typeface="Comfortaa"/>
                <a:cs typeface="Comfortaa"/>
                <a:sym typeface="Comfortaa"/>
              </a:rPr>
              <a:t>Το δίκτυο λαμβάνει ως είσοδο την </a:t>
            </a:r>
            <a:r>
              <a:rPr lang="en-US" sz="1700">
                <a:latin typeface="Comfortaa"/>
                <a:ea typeface="Comfortaa"/>
                <a:cs typeface="Comfortaa"/>
                <a:sym typeface="Comfortaa"/>
              </a:rPr>
              <a:t>καλυμμένη (</a:t>
            </a:r>
            <a:r>
              <a:rPr lang="en-US" sz="1700">
                <a:latin typeface="Comfortaa"/>
                <a:ea typeface="Comfortaa"/>
                <a:cs typeface="Comfortaa"/>
                <a:sym typeface="Comfortaa"/>
              </a:rPr>
              <a:t>masked</a:t>
            </a:r>
            <a:r>
              <a:rPr lang="en-US" sz="1700">
                <a:latin typeface="Comfortaa"/>
                <a:ea typeface="Comfortaa"/>
                <a:cs typeface="Comfortaa"/>
                <a:sym typeface="Comfortaa"/>
              </a:rPr>
              <a:t>)</a:t>
            </a:r>
            <a:r>
              <a:rPr lang="en-US" sz="1700">
                <a:latin typeface="Comfortaa"/>
                <a:ea typeface="Comfortaa"/>
                <a:cs typeface="Comfortaa"/>
                <a:sym typeface="Comfortaa"/>
              </a:rPr>
              <a:t> εικόνα και προσπαθεί να ανακατασκευάσει μόνο τα καλυμμένα τμήματα, επιδιώκοντας να διατηρήσει τη συνοχή και τη λογική συνέχεια της εικόνας συγκρίνοντας την με την αρχική.</a:t>
            </a:r>
            <a:endParaRPr sz="1700">
              <a:latin typeface="Comfortaa"/>
              <a:ea typeface="Comfortaa"/>
              <a:cs typeface="Comfortaa"/>
              <a:sym typeface="Comfortaa"/>
            </a:endParaRPr>
          </a:p>
        </p:txBody>
      </p:sp>
      <p:grpSp>
        <p:nvGrpSpPr>
          <p:cNvPr id="227" name="Google Shape;227;p20"/>
          <p:cNvGrpSpPr/>
          <p:nvPr/>
        </p:nvGrpSpPr>
        <p:grpSpPr>
          <a:xfrm>
            <a:off x="8791929" y="4696250"/>
            <a:ext cx="373888" cy="373888"/>
            <a:chOff x="0" y="0"/>
            <a:chExt cx="812800" cy="812800"/>
          </a:xfrm>
        </p:grpSpPr>
        <p:sp>
          <p:nvSpPr>
            <p:cNvPr id="228" name="Google Shape;228;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0" name="Google Shape;230;p20"/>
          <p:cNvSpPr txBox="1"/>
          <p:nvPr/>
        </p:nvSpPr>
        <p:spPr>
          <a:xfrm>
            <a:off x="9313619" y="7206200"/>
            <a:ext cx="66309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600">
                <a:latin typeface="Comfortaa"/>
                <a:ea typeface="Comfortaa"/>
                <a:cs typeface="Comfortaa"/>
                <a:sym typeface="Comfortaa"/>
              </a:rPr>
              <a:t>Αρχιτεκτονική </a:t>
            </a:r>
            <a:endParaRPr b="1" sz="2600">
              <a:latin typeface="Comfortaa"/>
              <a:ea typeface="Comfortaa"/>
              <a:cs typeface="Comfortaa"/>
              <a:sym typeface="Comfortaa"/>
            </a:endParaRPr>
          </a:p>
        </p:txBody>
      </p:sp>
      <p:sp>
        <p:nvSpPr>
          <p:cNvPr id="231" name="Google Shape;231;p20"/>
          <p:cNvSpPr txBox="1"/>
          <p:nvPr/>
        </p:nvSpPr>
        <p:spPr>
          <a:xfrm>
            <a:off x="9313625" y="7785025"/>
            <a:ext cx="8627100" cy="1365600"/>
          </a:xfrm>
          <a:prstGeom prst="rect">
            <a:avLst/>
          </a:prstGeom>
          <a:noFill/>
          <a:ln>
            <a:noFill/>
          </a:ln>
        </p:spPr>
        <p:txBody>
          <a:bodyPr anchorCtr="0" anchor="t" bIns="0" lIns="0" spcFirstLastPara="1" rIns="0" wrap="square" tIns="0">
            <a:spAutoFit/>
          </a:bodyPr>
          <a:lstStyle/>
          <a:p>
            <a:pPr indent="0" lvl="0" marL="0" marR="0" rtl="0" algn="l">
              <a:lnSpc>
                <a:spcPct val="140031"/>
              </a:lnSpc>
              <a:spcBef>
                <a:spcPts val="0"/>
              </a:spcBef>
              <a:spcAft>
                <a:spcPts val="0"/>
              </a:spcAft>
              <a:buNone/>
            </a:pPr>
            <a:r>
              <a:rPr lang="en-US" sz="1706">
                <a:solidFill>
                  <a:srgbClr val="101010"/>
                </a:solidFill>
                <a:latin typeface="Comfortaa"/>
                <a:ea typeface="Comfortaa"/>
                <a:cs typeface="Comfortaa"/>
                <a:sym typeface="Comfortaa"/>
              </a:rPr>
              <a:t>Χρησιμοποιείται η ίδια αρχιτεκτονική </a:t>
            </a:r>
            <a:r>
              <a:rPr lang="en-US" sz="1706">
                <a:solidFill>
                  <a:srgbClr val="101010"/>
                </a:solidFill>
                <a:latin typeface="Comfortaa"/>
                <a:ea typeface="Comfortaa"/>
                <a:cs typeface="Comfortaa"/>
                <a:sym typeface="Comfortaa"/>
              </a:rPr>
              <a:t>με αυτή που περιγράφηκε για το image colorization task, δηλαδή ένας autoencoder βασισμένος στο ResNet50. Η κύρια διαφορά είναι ότι το μοντέλο εστιάζει στην επιδιόρθωση μόνο των κενών περιοχών της εικόνας.</a:t>
            </a:r>
            <a:endParaRPr sz="1200">
              <a:latin typeface="Comfortaa"/>
              <a:ea typeface="Comfortaa"/>
              <a:cs typeface="Comfortaa"/>
              <a:sym typeface="Comfortaa"/>
            </a:endParaRPr>
          </a:p>
        </p:txBody>
      </p:sp>
      <p:grpSp>
        <p:nvGrpSpPr>
          <p:cNvPr id="232" name="Google Shape;232;p20"/>
          <p:cNvGrpSpPr/>
          <p:nvPr/>
        </p:nvGrpSpPr>
        <p:grpSpPr>
          <a:xfrm>
            <a:off x="8791929" y="7219350"/>
            <a:ext cx="373888" cy="373888"/>
            <a:chOff x="0" y="0"/>
            <a:chExt cx="812800" cy="812800"/>
          </a:xfrm>
        </p:grpSpPr>
        <p:sp>
          <p:nvSpPr>
            <p:cNvPr id="233" name="Google Shape;233;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600FE"/>
                </a:gs>
                <a:gs pos="25000">
                  <a:srgbClr val="C900FE"/>
                </a:gs>
                <a:gs pos="50000">
                  <a:srgbClr val="A136FF"/>
                </a:gs>
                <a:gs pos="75000">
                  <a:srgbClr val="5142F0"/>
                </a:gs>
                <a:gs pos="100000">
                  <a:srgbClr val="0033D9"/>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35" name="Google Shape;235;p20"/>
          <p:cNvPicPr preferRelativeResize="0"/>
          <p:nvPr/>
        </p:nvPicPr>
        <p:blipFill>
          <a:blip r:embed="rId3">
            <a:alphaModFix/>
          </a:blip>
          <a:stretch>
            <a:fillRect/>
          </a:stretch>
        </p:blipFill>
        <p:spPr>
          <a:xfrm>
            <a:off x="630575" y="1446589"/>
            <a:ext cx="7192574" cy="7243909"/>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00FE"/>
            </a:gs>
            <a:gs pos="25000">
              <a:srgbClr val="C900FE"/>
            </a:gs>
            <a:gs pos="50000">
              <a:srgbClr val="A136FF"/>
            </a:gs>
            <a:gs pos="75000">
              <a:srgbClr val="5142F0"/>
            </a:gs>
            <a:gs pos="100000">
              <a:srgbClr val="0033D9"/>
            </a:gs>
          </a:gsLst>
          <a:path path="circle">
            <a:fillToRect b="100%" r="100%"/>
          </a:path>
          <a:tileRect l="-100%" t="-100%"/>
        </a:gradFill>
      </p:bgPr>
    </p:bg>
    <p:spTree>
      <p:nvGrpSpPr>
        <p:cNvPr id="239" name="Shape 239"/>
        <p:cNvGrpSpPr/>
        <p:nvPr/>
      </p:nvGrpSpPr>
      <p:grpSpPr>
        <a:xfrm>
          <a:off x="0" y="0"/>
          <a:ext cx="0" cy="0"/>
          <a:chOff x="0" y="0"/>
          <a:chExt cx="0" cy="0"/>
        </a:xfrm>
      </p:grpSpPr>
      <p:sp>
        <p:nvSpPr>
          <p:cNvPr id="240" name="Google Shape;240;p21"/>
          <p:cNvSpPr txBox="1"/>
          <p:nvPr/>
        </p:nvSpPr>
        <p:spPr>
          <a:xfrm>
            <a:off x="3161400" y="2839338"/>
            <a:ext cx="11925900" cy="4710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9000">
                <a:solidFill>
                  <a:srgbClr val="FFFFFF"/>
                </a:solidFill>
                <a:latin typeface="Comfortaa"/>
                <a:ea typeface="Comfortaa"/>
                <a:cs typeface="Comfortaa"/>
                <a:sym typeface="Comfortaa"/>
              </a:rPr>
              <a:t>Downstream Task</a:t>
            </a:r>
            <a:endParaRPr b="1" sz="9000">
              <a:solidFill>
                <a:srgbClr val="FFFFFF"/>
              </a:solidFill>
              <a:latin typeface="Comfortaa"/>
              <a:ea typeface="Comfortaa"/>
              <a:cs typeface="Comfortaa"/>
              <a:sym typeface="Comfortaa"/>
            </a:endParaRPr>
          </a:p>
          <a:p>
            <a:pPr indent="0" lvl="0" marL="0" marR="0" rtl="0" algn="ctr">
              <a:lnSpc>
                <a:spcPct val="120000"/>
              </a:lnSpc>
              <a:spcBef>
                <a:spcPts val="0"/>
              </a:spcBef>
              <a:spcAft>
                <a:spcPts val="0"/>
              </a:spcAft>
              <a:buNone/>
            </a:pPr>
            <a:r>
              <a:rPr b="1" lang="en-US" sz="9000">
                <a:solidFill>
                  <a:srgbClr val="FFFFFF"/>
                </a:solidFill>
                <a:latin typeface="Comfortaa"/>
                <a:ea typeface="Comfortaa"/>
                <a:cs typeface="Comfortaa"/>
                <a:sym typeface="Comfortaa"/>
              </a:rPr>
              <a:t>και</a:t>
            </a:r>
            <a:endParaRPr b="1" sz="9000">
              <a:solidFill>
                <a:srgbClr val="FFFFFF"/>
              </a:solidFill>
              <a:latin typeface="Comfortaa"/>
              <a:ea typeface="Comfortaa"/>
              <a:cs typeface="Comfortaa"/>
              <a:sym typeface="Comfortaa"/>
            </a:endParaRPr>
          </a:p>
          <a:p>
            <a:pPr indent="0" lvl="0" marL="0" marR="0" rtl="0" algn="ctr">
              <a:lnSpc>
                <a:spcPct val="120000"/>
              </a:lnSpc>
              <a:spcBef>
                <a:spcPts val="0"/>
              </a:spcBef>
              <a:spcAft>
                <a:spcPts val="0"/>
              </a:spcAft>
              <a:buNone/>
            </a:pPr>
            <a:r>
              <a:rPr b="1" lang="en-US" sz="9000">
                <a:solidFill>
                  <a:srgbClr val="FFFFFF"/>
                </a:solidFill>
                <a:latin typeface="Comfortaa"/>
                <a:ea typeface="Comfortaa"/>
                <a:cs typeface="Comfortaa"/>
                <a:sym typeface="Comfortaa"/>
              </a:rPr>
              <a:t>Σύνολα Δεδομένων</a:t>
            </a:r>
            <a:endParaRPr b="1" sz="9000">
              <a:solidFill>
                <a:srgbClr val="FFFFFF"/>
              </a:solidFill>
              <a:latin typeface="Comfortaa"/>
              <a:ea typeface="Comfortaa"/>
              <a:cs typeface="Comfortaa"/>
              <a:sym typeface="Comfortaa"/>
            </a:endParaRPr>
          </a:p>
        </p:txBody>
      </p:sp>
      <p:grpSp>
        <p:nvGrpSpPr>
          <p:cNvPr id="241" name="Google Shape;241;p21"/>
          <p:cNvGrpSpPr/>
          <p:nvPr/>
        </p:nvGrpSpPr>
        <p:grpSpPr>
          <a:xfrm>
            <a:off x="2630875" y="2202249"/>
            <a:ext cx="13021177" cy="5897304"/>
            <a:chOff x="0" y="-47625"/>
            <a:chExt cx="3012000" cy="1603923"/>
          </a:xfrm>
        </p:grpSpPr>
        <p:sp>
          <p:nvSpPr>
            <p:cNvPr id="242" name="Google Shape;242;p21"/>
            <p:cNvSpPr/>
            <p:nvPr/>
          </p:nvSpPr>
          <p:spPr>
            <a:xfrm>
              <a:off x="0" y="0"/>
              <a:ext cx="3011972" cy="1556298"/>
            </a:xfrm>
            <a:custGeom>
              <a:rect b="b" l="l" r="r" t="t"/>
              <a:pathLst>
                <a:path extrusionOk="0" h="1556298" w="3011972">
                  <a:moveTo>
                    <a:pt x="0" y="0"/>
                  </a:moveTo>
                  <a:lnTo>
                    <a:pt x="3011972" y="0"/>
                  </a:lnTo>
                  <a:lnTo>
                    <a:pt x="3011972" y="1556298"/>
                  </a:lnTo>
                  <a:lnTo>
                    <a:pt x="0" y="1556298"/>
                  </a:lnTo>
                  <a:close/>
                </a:path>
              </a:pathLst>
            </a:custGeom>
            <a:solidFill>
              <a:srgbClr val="000000">
                <a:alpha val="0"/>
              </a:srgbClr>
            </a:solidFill>
            <a:ln cap="sq" cmpd="sng" w="104775">
              <a:solidFill>
                <a:srgbClr val="FFFFFF"/>
              </a:solidFill>
              <a:prstDash val="solid"/>
              <a:miter lim="8000"/>
              <a:headEnd len="sm" w="sm" type="none"/>
              <a:tailEnd len="sm" w="sm" type="none"/>
            </a:ln>
          </p:spPr>
        </p:sp>
        <p:sp>
          <p:nvSpPr>
            <p:cNvPr id="243" name="Google Shape;243;p21"/>
            <p:cNvSpPr txBox="1"/>
            <p:nvPr/>
          </p:nvSpPr>
          <p:spPr>
            <a:xfrm>
              <a:off x="0" y="-47625"/>
              <a:ext cx="3012000" cy="1603800"/>
            </a:xfrm>
            <a:prstGeom prst="rect">
              <a:avLst/>
            </a:prstGeom>
            <a:noFill/>
            <a:ln>
              <a:noFill/>
            </a:ln>
          </p:spPr>
          <p:txBody>
            <a:bodyPr anchorCtr="0" anchor="ctr" bIns="50800" lIns="50800" spcFirstLastPara="1" rIns="50800" wrap="square" tIns="50800">
              <a:noAutofit/>
            </a:bodyPr>
            <a:lstStyle/>
            <a:p>
              <a:pPr indent="0" lvl="0" marL="0" marR="0" rtl="0" algn="l">
                <a:lnSpc>
                  <a:spcPct val="20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mc:AlternateContent>
    <mc:Choice Requires="p14">
      <p:transition spd="med">
        <p14:prism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